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Roboto Slab"/>
      <p:regular r:id="rId12"/>
      <p:bold r:id="rId13"/>
    </p:embeddedFont>
    <p:embeddedFont>
      <p:font typeface="Roboto"/>
      <p:regular r:id="rId14"/>
      <p:bold r:id="rId15"/>
      <p:italic r:id="rId16"/>
      <p:boldItalic r:id="rId17"/>
    </p:embeddedFont>
    <p:embeddedFont>
      <p:font typeface="Gill Sans"/>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z48TPmoVG+xbtDOe+/Cvz7nfu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Slab-bold.fntdata"/><Relationship Id="rId12"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19" Type="http://schemas.openxmlformats.org/officeDocument/2006/relationships/font" Target="fonts/GillSans-bold.fntdata"/><Relationship Id="rId6" Type="http://schemas.openxmlformats.org/officeDocument/2006/relationships/slide" Target="slides/slide2.xml"/><Relationship Id="rId18" Type="http://schemas.openxmlformats.org/officeDocument/2006/relationships/font" Target="fonts/Gill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1. Heading to Japan, getting accustomed to a new language, city, culture etc. is really scary: Give yourself time and space</a:t>
            </a:r>
            <a:endParaRPr/>
          </a:p>
          <a:p>
            <a:pPr indent="0" lvl="0" marL="0" marR="0" rtl="0" algn="l">
              <a:lnSpc>
                <a:spcPct val="100000"/>
              </a:lnSpc>
              <a:spcBef>
                <a:spcPts val="0"/>
              </a:spcBef>
              <a:spcAft>
                <a:spcPts val="0"/>
              </a:spcAft>
              <a:buClr>
                <a:schemeClr val="dk1"/>
              </a:buClr>
              <a:buSzPts val="1200"/>
              <a:buFont typeface="Calibri"/>
              <a:buNone/>
            </a:pPr>
            <a:r>
              <a:rPr lang="en-US"/>
              <a:t>2. </a:t>
            </a:r>
            <a:r>
              <a:rPr lang="en-US" sz="1200">
                <a:solidFill>
                  <a:schemeClr val="dk1"/>
                </a:solidFill>
                <a:latin typeface="Calibri"/>
                <a:ea typeface="Calibri"/>
                <a:cs typeface="Calibri"/>
                <a:sym typeface="Calibri"/>
              </a:rPr>
              <a:t>Don’t be afraid to ask questions yourself, seek and find, explore your new settings on your own</a:t>
            </a:r>
            <a:endParaRPr/>
          </a:p>
          <a:p>
            <a:pPr indent="0" lvl="0" marL="0" marR="0" rtl="0" algn="l">
              <a:lnSpc>
                <a:spcPct val="100000"/>
              </a:lnSpc>
              <a:spcBef>
                <a:spcPts val="0"/>
              </a:spcBef>
              <a:spcAft>
                <a:spcPts val="0"/>
              </a:spcAft>
              <a:buClr>
                <a:schemeClr val="dk1"/>
              </a:buClr>
              <a:buSzPts val="1200"/>
              <a:buFont typeface="Calibri"/>
              <a:buNone/>
            </a:pPr>
            <a:r>
              <a:rPr lang="en-US"/>
              <a:t>3. </a:t>
            </a:r>
            <a:r>
              <a:rPr lang="en-US" sz="1200">
                <a:solidFill>
                  <a:schemeClr val="dk1"/>
                </a:solidFill>
                <a:latin typeface="Calibri"/>
                <a:ea typeface="Calibri"/>
                <a:cs typeface="Calibri"/>
                <a:sym typeface="Calibri"/>
              </a:rPr>
              <a:t>Be open-minded</a:t>
            </a:r>
            <a:endParaRPr/>
          </a:p>
          <a:p>
            <a:pPr indent="0" lvl="0" marL="0" rtl="0" algn="l">
              <a:lnSpc>
                <a:spcPct val="100000"/>
              </a:lnSpc>
              <a:spcBef>
                <a:spcPts val="0"/>
              </a:spcBef>
              <a:spcAft>
                <a:spcPts val="0"/>
              </a:spcAft>
              <a:buSzPts val="1400"/>
              <a:buNone/>
            </a:pPr>
            <a:r>
              <a:t/>
            </a:r>
            <a:endParaRPr/>
          </a:p>
        </p:txBody>
      </p:sp>
      <p:sp>
        <p:nvSpPr>
          <p:cNvPr id="78" name="Google Shape;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eriod"/>
            </a:pPr>
            <a:r>
              <a:rPr lang="en-US"/>
              <a:t>Make sure you focus on your work duties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However, you may have time to do research at your desk or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If you’re lucky, you’ll be able to join an after school club</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Join your enkais or work parties to meet with other teachers. Here, you can express your interests and they could be a valuable resource to connect or put you in the right direction</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86" name="Google Shape;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eriod"/>
            </a:pPr>
            <a:r>
              <a:rPr lang="en-US"/>
              <a:t>Language exchange—meet with people who want to learn English and can teach you Japanese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There might be opportunities to get involved with your local community or civic center—in Tottori, there was an International Festival</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Local Festival—In Tottori, there’s the Shan Shan Festival to bring rain to our crops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Volunteer opportunities—I taught hula to my PA’s children’s Saturday school, volunteered at a local Japanese orphanage</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94" name="Google Shape;9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eriod"/>
            </a:pPr>
            <a:r>
              <a:rPr lang="en-US"/>
              <a:t>Prefectural—plan events with your fellow JETs: went hiking, karaoke, etc. Shout out to JETAA T&amp;T country rep, Laurence Inniss for curating this list. [https://drive.google.com/file/d/1eySa4rgpAGjpIrWh_puYO_ps5txpVWTT/view]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National AJET—for advancement of the JET Program. I got to make a speech at the 30</a:t>
            </a:r>
            <a:r>
              <a:rPr baseline="30000" lang="en-US"/>
              <a:t>th</a:t>
            </a:r>
            <a:r>
              <a:rPr lang="en-US"/>
              <a:t> Anniversary of the JET Program and meet with then Crown Prince Naruhito and Crown Princess Masako. [https://ajet.net/]</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Special Interest Groups—[https://ajet.net/jet-community/special-interest-nationality-language-groups/]</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5281ba84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5281ba84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6000" lvl="0" marL="306000" rtl="0" algn="l">
              <a:lnSpc>
                <a:spcPct val="90000"/>
              </a:lnSpc>
              <a:spcBef>
                <a:spcPts val="0"/>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To strengthen the bonds among JETs, JET alumni and their prefectures.</a:t>
            </a:r>
            <a:endParaRPr sz="136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To increase cohesion between current JETs and alumni.</a:t>
            </a:r>
            <a:endParaRPr sz="136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In doing so, achieve the following:</a:t>
            </a:r>
            <a:endParaRPr sz="1360">
              <a:solidFill>
                <a:srgbClr val="323232"/>
              </a:solidFill>
              <a:latin typeface="Gill Sans"/>
              <a:ea typeface="Gill Sans"/>
              <a:cs typeface="Gill Sans"/>
              <a:sym typeface="Gill Sans"/>
            </a:endParaRPr>
          </a:p>
          <a:p>
            <a:pPr indent="-306000" lvl="1" marL="630000" rtl="0" algn="l">
              <a:lnSpc>
                <a:spcPct val="90000"/>
              </a:lnSpc>
              <a:spcBef>
                <a:spcPts val="872"/>
              </a:spcBef>
              <a:spcAft>
                <a:spcPts val="0"/>
              </a:spcAft>
              <a:buClr>
                <a:srgbClr val="D55816"/>
              </a:buClr>
              <a:buSzPts val="1251"/>
              <a:buFont typeface="Noto Sans Symbols"/>
              <a:buChar char="◼"/>
            </a:pPr>
            <a:r>
              <a:rPr i="1" lang="en-US" sz="1360">
                <a:latin typeface="Gill Sans"/>
                <a:ea typeface="Gill Sans"/>
                <a:cs typeface="Gill Sans"/>
                <a:sym typeface="Gill Sans"/>
              </a:rPr>
              <a:t>B</a:t>
            </a:r>
            <a:r>
              <a:rPr i="1" lang="en-US" sz="1360">
                <a:solidFill>
                  <a:srgbClr val="323232"/>
                </a:solidFill>
                <a:latin typeface="Gill Sans"/>
                <a:ea typeface="Gill Sans"/>
                <a:cs typeface="Gill Sans"/>
                <a:sym typeface="Gill Sans"/>
              </a:rPr>
              <a:t>etter After-JET support system </a:t>
            </a:r>
            <a:endParaRPr i="1" sz="1190">
              <a:solidFill>
                <a:srgbClr val="323232"/>
              </a:solidFill>
              <a:latin typeface="Gill Sans"/>
              <a:ea typeface="Gill Sans"/>
              <a:cs typeface="Gill Sans"/>
              <a:sym typeface="Gill Sans"/>
            </a:endParaRPr>
          </a:p>
          <a:p>
            <a:pPr indent="-306000" lvl="1" marL="630000" rtl="0" algn="l">
              <a:lnSpc>
                <a:spcPct val="90000"/>
              </a:lnSpc>
              <a:spcBef>
                <a:spcPts val="872"/>
              </a:spcBef>
              <a:spcAft>
                <a:spcPts val="0"/>
              </a:spcAft>
              <a:buClr>
                <a:srgbClr val="D55816"/>
              </a:buClr>
              <a:buSzPts val="1251"/>
              <a:buFont typeface="Noto Sans Symbols"/>
              <a:buChar char="◼"/>
            </a:pPr>
            <a:r>
              <a:rPr i="1" lang="en-US" sz="1360">
                <a:latin typeface="Gill Sans"/>
                <a:ea typeface="Gill Sans"/>
                <a:cs typeface="Gill Sans"/>
                <a:sym typeface="Gill Sans"/>
              </a:rPr>
              <a:t>I</a:t>
            </a:r>
            <a:r>
              <a:rPr i="1" lang="en-US" sz="1360">
                <a:solidFill>
                  <a:srgbClr val="323232"/>
                </a:solidFill>
                <a:latin typeface="Gill Sans"/>
                <a:ea typeface="Gill Sans"/>
                <a:cs typeface="Gill Sans"/>
                <a:sym typeface="Gill Sans"/>
              </a:rPr>
              <a:t>ncreased opportunities and resources for JETs and JET alumni</a:t>
            </a:r>
            <a:endParaRPr sz="160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Provide a gathering place for current and former JETs and people in their prefecture, where they can exchange information and celebrate what they love about their home in Japan.</a:t>
            </a:r>
            <a:endParaRPr sz="180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Connect current JETs to their sempai as a resource for mentoring, support, and assistance in transitioning into their lives after JET.</a:t>
            </a:r>
            <a:endParaRPr sz="180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Connect alumni with their kohai JETs and other people in their prefecture, to maintain their ties and keep up on what’s going on there.</a:t>
            </a:r>
            <a:endParaRPr sz="1800">
              <a:solidFill>
                <a:srgbClr val="323232"/>
              </a:solidFill>
              <a:latin typeface="Gill Sans"/>
              <a:ea typeface="Gill Sans"/>
              <a:cs typeface="Gill Sans"/>
              <a:sym typeface="Gill Sans"/>
            </a:endParaRPr>
          </a:p>
          <a:p>
            <a:pPr indent="-306000" lvl="0" marL="306000" rtl="0" algn="l">
              <a:lnSpc>
                <a:spcPct val="90000"/>
              </a:lnSpc>
              <a:spcBef>
                <a:spcPts val="906"/>
              </a:spcBef>
              <a:spcAft>
                <a:spcPts val="0"/>
              </a:spcAft>
              <a:buClr>
                <a:srgbClr val="D55816"/>
              </a:buClr>
              <a:buSzPts val="1408"/>
              <a:buFont typeface="Noto Sans Symbols"/>
              <a:buChar char="◼"/>
            </a:pPr>
            <a:r>
              <a:rPr lang="en-US" sz="1530">
                <a:solidFill>
                  <a:srgbClr val="323232"/>
                </a:solidFill>
                <a:latin typeface="Gill Sans"/>
                <a:ea typeface="Gill Sans"/>
                <a:cs typeface="Gill Sans"/>
                <a:sym typeface="Gill Sans"/>
              </a:rPr>
              <a:t>Connect prefectures to “their JETs” and the larger alumni network, to help JETs preserve the bonds they have built with their furusato and give the prefecture access to this “expat” community that can assist with their various efforts to promote and develop their areas.</a:t>
            </a:r>
            <a:endParaRPr i="1" sz="1190">
              <a:solidFill>
                <a:srgbClr val="323232"/>
              </a:solidFill>
              <a:latin typeface="Gill Sans"/>
              <a:ea typeface="Gill Sans"/>
              <a:cs typeface="Gill Sans"/>
              <a:sym typeface="Gill Sans"/>
            </a:endParaRPr>
          </a:p>
          <a:p>
            <a:pPr indent="0" lvl="0" marL="0" rtl="0" algn="l">
              <a:lnSpc>
                <a:spcPct val="90000"/>
              </a:lnSpc>
              <a:spcBef>
                <a:spcPts val="906"/>
              </a:spcBef>
              <a:spcAft>
                <a:spcPts val="0"/>
              </a:spcAft>
              <a:buClr>
                <a:schemeClr val="dk1"/>
              </a:buClr>
              <a:buSzPts val="1408"/>
              <a:buFont typeface="Arial"/>
              <a:buNone/>
            </a:pPr>
            <a:r>
              <a:t/>
            </a:r>
            <a:endParaRPr sz="1530">
              <a:solidFill>
                <a:srgbClr val="323232"/>
              </a:solidFill>
              <a:latin typeface="Gill Sans"/>
              <a:ea typeface="Gill Sans"/>
              <a:cs typeface="Gill Sans"/>
              <a:sym typeface="Gill Sans"/>
            </a:endParaRPr>
          </a:p>
          <a:p>
            <a:pPr indent="0" lvl="0" marL="0" rtl="0" algn="l">
              <a:spcBef>
                <a:spcPts val="0"/>
              </a:spcBef>
              <a:spcAft>
                <a:spcPts val="0"/>
              </a:spcAft>
              <a:buNone/>
            </a:pPr>
            <a:r>
              <a:t/>
            </a:r>
            <a:endParaRPr/>
          </a:p>
        </p:txBody>
      </p:sp>
      <p:sp>
        <p:nvSpPr>
          <p:cNvPr id="110" name="Google Shape;110;g135281ba84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d1257f717_0_269"/>
          <p:cNvSpPr/>
          <p:nvPr/>
        </p:nvSpPr>
        <p:spPr>
          <a:xfrm>
            <a:off x="2033067" y="896808"/>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5" name="Google Shape;15;g11d1257f717_0_269"/>
          <p:cNvSpPr/>
          <p:nvPr/>
        </p:nvSpPr>
        <p:spPr>
          <a:xfrm rot="10800000">
            <a:off x="8716786" y="4457271"/>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6" name="Google Shape;16;g11d1257f717_0_269"/>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g11d1257f717_0_269"/>
          <p:cNvSpPr txBox="1"/>
          <p:nvPr>
            <p:ph type="ctrTitle"/>
          </p:nvPr>
        </p:nvSpPr>
        <p:spPr>
          <a:xfrm>
            <a:off x="2240402" y="1585234"/>
            <a:ext cx="7711200" cy="1943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8" name="Google Shape;18;g11d1257f717_0_269"/>
          <p:cNvSpPr txBox="1"/>
          <p:nvPr>
            <p:ph idx="1" type="subTitle"/>
          </p:nvPr>
        </p:nvSpPr>
        <p:spPr>
          <a:xfrm>
            <a:off x="2240402" y="4065933"/>
            <a:ext cx="7711200" cy="1212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p:txBody>
      </p:sp>
      <p:sp>
        <p:nvSpPr>
          <p:cNvPr id="19" name="Google Shape;19;g11d1257f717_0_2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g11d1257f717_0_309"/>
          <p:cNvSpPr txBox="1"/>
          <p:nvPr>
            <p:ph idx="1" type="body"/>
          </p:nvPr>
        </p:nvSpPr>
        <p:spPr>
          <a:xfrm>
            <a:off x="426000" y="56449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p:txBody>
      </p:sp>
      <p:sp>
        <p:nvSpPr>
          <p:cNvPr id="61" name="Google Shape;61;g11d1257f717_0_3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sp>
        <p:nvSpPr>
          <p:cNvPr id="63" name="Google Shape;63;g11d1257f717_0_312"/>
          <p:cNvSpPr/>
          <p:nvPr/>
        </p:nvSpPr>
        <p:spPr>
          <a:xfrm>
            <a:off x="200" y="6769100"/>
            <a:ext cx="121917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1d1257f717_0_312"/>
          <p:cNvSpPr txBox="1"/>
          <p:nvPr>
            <p:ph hasCustomPrompt="1" type="title"/>
          </p:nvPr>
        </p:nvSpPr>
        <p:spPr>
          <a:xfrm>
            <a:off x="517200" y="1536600"/>
            <a:ext cx="11157600" cy="20511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accent5"/>
              </a:buClr>
              <a:buSzPts val="17300"/>
              <a:buNone/>
              <a:defRPr sz="17300">
                <a:solidFill>
                  <a:schemeClr val="accent5"/>
                </a:solidFill>
              </a:defRPr>
            </a:lvl1pPr>
            <a:lvl2pPr lvl="1" algn="ctr">
              <a:lnSpc>
                <a:spcPct val="100000"/>
              </a:lnSpc>
              <a:spcBef>
                <a:spcPts val="0"/>
              </a:spcBef>
              <a:spcAft>
                <a:spcPts val="0"/>
              </a:spcAft>
              <a:buClr>
                <a:schemeClr val="accent5"/>
              </a:buClr>
              <a:buSzPts val="17300"/>
              <a:buNone/>
              <a:defRPr sz="17300">
                <a:solidFill>
                  <a:schemeClr val="accent5"/>
                </a:solidFill>
              </a:defRPr>
            </a:lvl2pPr>
            <a:lvl3pPr lvl="2" algn="ctr">
              <a:lnSpc>
                <a:spcPct val="100000"/>
              </a:lnSpc>
              <a:spcBef>
                <a:spcPts val="0"/>
              </a:spcBef>
              <a:spcAft>
                <a:spcPts val="0"/>
              </a:spcAft>
              <a:buClr>
                <a:schemeClr val="accent5"/>
              </a:buClr>
              <a:buSzPts val="17300"/>
              <a:buNone/>
              <a:defRPr sz="17300">
                <a:solidFill>
                  <a:schemeClr val="accent5"/>
                </a:solidFill>
              </a:defRPr>
            </a:lvl3pPr>
            <a:lvl4pPr lvl="3" algn="ctr">
              <a:lnSpc>
                <a:spcPct val="100000"/>
              </a:lnSpc>
              <a:spcBef>
                <a:spcPts val="0"/>
              </a:spcBef>
              <a:spcAft>
                <a:spcPts val="0"/>
              </a:spcAft>
              <a:buClr>
                <a:schemeClr val="accent5"/>
              </a:buClr>
              <a:buSzPts val="17300"/>
              <a:buNone/>
              <a:defRPr sz="17300">
                <a:solidFill>
                  <a:schemeClr val="accent5"/>
                </a:solidFill>
              </a:defRPr>
            </a:lvl4pPr>
            <a:lvl5pPr lvl="4" algn="ctr">
              <a:lnSpc>
                <a:spcPct val="100000"/>
              </a:lnSpc>
              <a:spcBef>
                <a:spcPts val="0"/>
              </a:spcBef>
              <a:spcAft>
                <a:spcPts val="0"/>
              </a:spcAft>
              <a:buClr>
                <a:schemeClr val="accent5"/>
              </a:buClr>
              <a:buSzPts val="17300"/>
              <a:buNone/>
              <a:defRPr sz="17300">
                <a:solidFill>
                  <a:schemeClr val="accent5"/>
                </a:solidFill>
              </a:defRPr>
            </a:lvl5pPr>
            <a:lvl6pPr lvl="5" algn="ctr">
              <a:lnSpc>
                <a:spcPct val="100000"/>
              </a:lnSpc>
              <a:spcBef>
                <a:spcPts val="0"/>
              </a:spcBef>
              <a:spcAft>
                <a:spcPts val="0"/>
              </a:spcAft>
              <a:buClr>
                <a:schemeClr val="accent5"/>
              </a:buClr>
              <a:buSzPts val="17300"/>
              <a:buNone/>
              <a:defRPr sz="17300">
                <a:solidFill>
                  <a:schemeClr val="accent5"/>
                </a:solidFill>
              </a:defRPr>
            </a:lvl6pPr>
            <a:lvl7pPr lvl="6" algn="ctr">
              <a:lnSpc>
                <a:spcPct val="100000"/>
              </a:lnSpc>
              <a:spcBef>
                <a:spcPts val="0"/>
              </a:spcBef>
              <a:spcAft>
                <a:spcPts val="0"/>
              </a:spcAft>
              <a:buClr>
                <a:schemeClr val="accent5"/>
              </a:buClr>
              <a:buSzPts val="17300"/>
              <a:buNone/>
              <a:defRPr sz="17300">
                <a:solidFill>
                  <a:schemeClr val="accent5"/>
                </a:solidFill>
              </a:defRPr>
            </a:lvl7pPr>
            <a:lvl8pPr lvl="7" algn="ctr">
              <a:lnSpc>
                <a:spcPct val="100000"/>
              </a:lnSpc>
              <a:spcBef>
                <a:spcPts val="0"/>
              </a:spcBef>
              <a:spcAft>
                <a:spcPts val="0"/>
              </a:spcAft>
              <a:buClr>
                <a:schemeClr val="accent5"/>
              </a:buClr>
              <a:buSzPts val="17300"/>
              <a:buNone/>
              <a:defRPr sz="17300">
                <a:solidFill>
                  <a:schemeClr val="accent5"/>
                </a:solidFill>
              </a:defRPr>
            </a:lvl8pPr>
            <a:lvl9pPr lvl="8" algn="ctr">
              <a:lnSpc>
                <a:spcPct val="100000"/>
              </a:lnSpc>
              <a:spcBef>
                <a:spcPts val="0"/>
              </a:spcBef>
              <a:spcAft>
                <a:spcPts val="0"/>
              </a:spcAft>
              <a:buClr>
                <a:schemeClr val="accent5"/>
              </a:buClr>
              <a:buSzPts val="17300"/>
              <a:buNone/>
              <a:defRPr sz="17300">
                <a:solidFill>
                  <a:schemeClr val="accent5"/>
                </a:solidFill>
              </a:defRPr>
            </a:lvl9pPr>
          </a:lstStyle>
          <a:p>
            <a:r>
              <a:t>xx%</a:t>
            </a:r>
          </a:p>
        </p:txBody>
      </p:sp>
      <p:sp>
        <p:nvSpPr>
          <p:cNvPr id="65" name="Google Shape;65;g11d1257f717_0_312"/>
          <p:cNvSpPr txBox="1"/>
          <p:nvPr>
            <p:ph idx="1" type="body"/>
          </p:nvPr>
        </p:nvSpPr>
        <p:spPr>
          <a:xfrm>
            <a:off x="517200" y="3892600"/>
            <a:ext cx="11157600" cy="14289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66" name="Google Shape;66;g11d1257f717_0_3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g11d1257f717_0_3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g11d1257f717_0_319"/>
          <p:cNvSpPr txBox="1"/>
          <p:nvPr>
            <p:ph type="title"/>
          </p:nvPr>
        </p:nvSpPr>
        <p:spPr>
          <a:xfrm>
            <a:off x="2231136" y="964692"/>
            <a:ext cx="7729800" cy="1188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2" name="Google Shape;22;g11d1257f717_0_319"/>
          <p:cNvSpPr txBox="1"/>
          <p:nvPr>
            <p:ph idx="1" type="body"/>
          </p:nvPr>
        </p:nvSpPr>
        <p:spPr>
          <a:xfrm>
            <a:off x="2231136" y="2638044"/>
            <a:ext cx="7729800" cy="310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600"/>
              </a:spcBef>
              <a:spcAft>
                <a:spcPts val="0"/>
              </a:spcAft>
              <a:buSzPts val="1800"/>
              <a:buChar char="○"/>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1600"/>
              </a:spcBef>
              <a:spcAft>
                <a:spcPts val="0"/>
              </a:spcAft>
              <a:buSzPts val="1800"/>
              <a:buChar char="●"/>
              <a:defRPr/>
            </a:lvl4pPr>
            <a:lvl5pPr indent="-342900" lvl="4" marL="2286000" algn="l">
              <a:lnSpc>
                <a:spcPct val="100000"/>
              </a:lnSpc>
              <a:spcBef>
                <a:spcPts val="1600"/>
              </a:spcBef>
              <a:spcAft>
                <a:spcPts val="0"/>
              </a:spcAft>
              <a:buSzPts val="1800"/>
              <a:buChar char="○"/>
              <a:defRPr/>
            </a:lvl5pPr>
            <a:lvl6pPr indent="-342900" lvl="5" marL="2743200" algn="l">
              <a:lnSpc>
                <a:spcPct val="100000"/>
              </a:lnSpc>
              <a:spcBef>
                <a:spcPts val="1600"/>
              </a:spcBef>
              <a:spcAft>
                <a:spcPts val="0"/>
              </a:spcAft>
              <a:buSzPts val="1800"/>
              <a:buChar char="■"/>
              <a:defRPr/>
            </a:lvl6pPr>
            <a:lvl7pPr indent="-342900" lvl="6" marL="3200400" algn="l">
              <a:lnSpc>
                <a:spcPct val="100000"/>
              </a:lnSpc>
              <a:spcBef>
                <a:spcPts val="1600"/>
              </a:spcBef>
              <a:spcAft>
                <a:spcPts val="0"/>
              </a:spcAft>
              <a:buSzPts val="1800"/>
              <a:buChar char="●"/>
              <a:defRPr/>
            </a:lvl7pPr>
            <a:lvl8pPr indent="-342900" lvl="7" marL="3657600" algn="l">
              <a:lnSpc>
                <a:spcPct val="100000"/>
              </a:lnSpc>
              <a:spcBef>
                <a:spcPts val="1600"/>
              </a:spcBef>
              <a:spcAft>
                <a:spcPts val="0"/>
              </a:spcAft>
              <a:buSzPts val="1800"/>
              <a:buChar char="○"/>
              <a:defRPr/>
            </a:lvl8pPr>
            <a:lvl9pPr indent="-342900" lvl="8" marL="4114800" algn="l">
              <a:lnSpc>
                <a:spcPct val="100000"/>
              </a:lnSpc>
              <a:spcBef>
                <a:spcPts val="1600"/>
              </a:spcBef>
              <a:spcAft>
                <a:spcPts val="1600"/>
              </a:spcAft>
              <a:buSzPts val="1800"/>
              <a:buChar char="■"/>
              <a:defRPr/>
            </a:lvl9pPr>
          </a:lstStyle>
          <a:p/>
        </p:txBody>
      </p:sp>
      <p:sp>
        <p:nvSpPr>
          <p:cNvPr id="23" name="Google Shape;23;g11d1257f717_0_319"/>
          <p:cNvSpPr txBox="1"/>
          <p:nvPr>
            <p:ph idx="10" type="dt"/>
          </p:nvPr>
        </p:nvSpPr>
        <p:spPr>
          <a:xfrm>
            <a:off x="7821429" y="6238816"/>
            <a:ext cx="2753700" cy="3240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11d1257f717_0_319"/>
          <p:cNvSpPr txBox="1"/>
          <p:nvPr>
            <p:ph idx="11" type="ftr"/>
          </p:nvPr>
        </p:nvSpPr>
        <p:spPr>
          <a:xfrm>
            <a:off x="1600200" y="6236208"/>
            <a:ext cx="5901300" cy="320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11d1257f717_0_319"/>
          <p:cNvSpPr/>
          <p:nvPr>
            <p:ph idx="12" type="sldNum"/>
          </p:nvPr>
        </p:nvSpPr>
        <p:spPr>
          <a:xfrm>
            <a:off x="10758922" y="6217920"/>
            <a:ext cx="365700" cy="365700"/>
          </a:xfrm>
          <a:prstGeom prst="ellipse">
            <a:avLst/>
          </a:prstGeom>
          <a:solidFill>
            <a:srgbClr val="1D1D1D">
              <a:alpha val="69411"/>
            </a:srgbClr>
          </a:solidFill>
          <a:ln>
            <a:noFill/>
          </a:ln>
        </p:spPr>
        <p:txBody>
          <a:bodyPr anchorCtr="0" anchor="ctr" bIns="45700" lIns="18275" spcFirstLastPara="1" rIns="18275" wrap="square" tIns="45700">
            <a:normAutofit/>
          </a:bodyPr>
          <a:lstStyle>
            <a:lvl1pPr indent="0" lvl="0"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ctr">
              <a:lnSpc>
                <a:spcPct val="8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cxnSp>
        <p:nvCxnSpPr>
          <p:cNvPr id="27" name="Google Shape;27;g11d1257f717_0_276"/>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28" name="Google Shape;28;g11d1257f717_0_276"/>
          <p:cNvSpPr txBox="1"/>
          <p:nvPr>
            <p:ph type="title"/>
          </p:nvPr>
        </p:nvSpPr>
        <p:spPr>
          <a:xfrm>
            <a:off x="641000" y="2353267"/>
            <a:ext cx="10962900" cy="1209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9" name="Google Shape;29;g11d1257f717_0_27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cxnSp>
        <p:nvCxnSpPr>
          <p:cNvPr id="31" name="Google Shape;31;g11d1257f717_0_280"/>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32" name="Google Shape;32;g11d1257f717_0_280"/>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3" name="Google Shape;33;g11d1257f717_0_280"/>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4" name="Google Shape;34;g11d1257f717_0_28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cxnSp>
        <p:nvCxnSpPr>
          <p:cNvPr id="36" name="Google Shape;36;g11d1257f717_0_285"/>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37" name="Google Shape;37;g11d1257f717_0_285"/>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8" name="Google Shape;38;g11d1257f717_0_285"/>
          <p:cNvSpPr txBox="1"/>
          <p:nvPr>
            <p:ph idx="1" type="body"/>
          </p:nvPr>
        </p:nvSpPr>
        <p:spPr>
          <a:xfrm>
            <a:off x="517200" y="1986433"/>
            <a:ext cx="5333100" cy="410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9" name="Google Shape;39;g11d1257f717_0_285"/>
          <p:cNvSpPr txBox="1"/>
          <p:nvPr>
            <p:ph idx="2" type="body"/>
          </p:nvPr>
        </p:nvSpPr>
        <p:spPr>
          <a:xfrm>
            <a:off x="6341600" y="1986433"/>
            <a:ext cx="5333100" cy="410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0" name="Google Shape;40;g11d1257f717_0_2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g11d1257f717_0_291"/>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43" name="Google Shape;43;g11d1257f717_0_2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cxnSp>
        <p:nvCxnSpPr>
          <p:cNvPr id="45" name="Google Shape;45;g11d1257f717_0_294"/>
          <p:cNvCxnSpPr/>
          <p:nvPr/>
        </p:nvCxnSpPr>
        <p:spPr>
          <a:xfrm>
            <a:off x="652291" y="1883036"/>
            <a:ext cx="441900" cy="0"/>
          </a:xfrm>
          <a:prstGeom prst="straightConnector1">
            <a:avLst/>
          </a:prstGeom>
          <a:noFill/>
          <a:ln cap="flat" cmpd="sng" w="38100">
            <a:solidFill>
              <a:schemeClr val="accent4"/>
            </a:solidFill>
            <a:prstDash val="solid"/>
            <a:round/>
            <a:headEnd len="sm" w="sm" type="none"/>
            <a:tailEnd len="sm" w="sm" type="none"/>
          </a:ln>
        </p:spPr>
      </p:cxnSp>
      <p:sp>
        <p:nvSpPr>
          <p:cNvPr id="46" name="Google Shape;46;g11d1257f717_0_294"/>
          <p:cNvSpPr txBox="1"/>
          <p:nvPr>
            <p:ph type="title"/>
          </p:nvPr>
        </p:nvSpPr>
        <p:spPr>
          <a:xfrm>
            <a:off x="5172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7" name="Google Shape;47;g11d1257f717_0_294"/>
          <p:cNvSpPr txBox="1"/>
          <p:nvPr>
            <p:ph idx="1" type="body"/>
          </p:nvPr>
        </p:nvSpPr>
        <p:spPr>
          <a:xfrm>
            <a:off x="517200" y="2125367"/>
            <a:ext cx="3744000" cy="35748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8" name="Google Shape;48;g11d1257f717_0_2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g11d1257f717_0_299"/>
          <p:cNvSpPr txBox="1"/>
          <p:nvPr>
            <p:ph type="title"/>
          </p:nvPr>
        </p:nvSpPr>
        <p:spPr>
          <a:xfrm>
            <a:off x="653667" y="701800"/>
            <a:ext cx="74916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1" name="Google Shape;51;g11d1257f717_0_29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g11d1257f717_0_302"/>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 name="Google Shape;54;g11d1257f717_0_302"/>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55" name="Google Shape;55;g11d1257f717_0_302"/>
          <p:cNvSpPr txBox="1"/>
          <p:nvPr>
            <p:ph type="title"/>
          </p:nvPr>
        </p:nvSpPr>
        <p:spPr>
          <a:xfrm>
            <a:off x="354000" y="1612100"/>
            <a:ext cx="5393700" cy="20085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56" name="Google Shape;56;g11d1257f717_0_302"/>
          <p:cNvSpPr txBox="1"/>
          <p:nvPr>
            <p:ph idx="1" type="subTitle"/>
          </p:nvPr>
        </p:nvSpPr>
        <p:spPr>
          <a:xfrm>
            <a:off x="354000" y="3692001"/>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57" name="Google Shape;57;g11d1257f717_0_302"/>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8" name="Google Shape;58;g11d1257f717_0_3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9" name="Shape 9"/>
        <p:cNvGrpSpPr/>
        <p:nvPr/>
      </p:nvGrpSpPr>
      <p:grpSpPr>
        <a:xfrm>
          <a:off x="0" y="0"/>
          <a:ext cx="0" cy="0"/>
          <a:chOff x="0" y="0"/>
          <a:chExt cx="0" cy="0"/>
        </a:xfrm>
      </p:grpSpPr>
      <p:sp>
        <p:nvSpPr>
          <p:cNvPr id="10" name="Google Shape;10;g11d1257f717_0_265"/>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9pPr>
          </a:lstStyle>
          <a:p/>
        </p:txBody>
      </p:sp>
      <p:sp>
        <p:nvSpPr>
          <p:cNvPr id="11" name="Google Shape;11;g11d1257f717_0_265"/>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1"/>
              </a:buClr>
              <a:buSzPts val="2400"/>
              <a:buFont typeface="Roboto"/>
              <a:buChar char="●"/>
              <a:defRPr b="0" i="0" sz="2400" u="none" cap="none" strike="noStrike">
                <a:solidFill>
                  <a:schemeClr val="dk1"/>
                </a:solidFill>
                <a:latin typeface="Roboto"/>
                <a:ea typeface="Roboto"/>
                <a:cs typeface="Roboto"/>
                <a:sym typeface="Roboto"/>
              </a:defRPr>
            </a:lvl1pPr>
            <a:lvl2pPr indent="-349250" lvl="1" marL="9144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2pPr>
            <a:lvl3pPr indent="-349250" lvl="2" marL="13716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3pPr>
            <a:lvl4pPr indent="-349250" lvl="3" marL="18288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4pPr>
            <a:lvl5pPr indent="-349250" lvl="4" marL="22860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5pPr>
            <a:lvl6pPr indent="-349250" lvl="5" marL="27432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6pPr>
            <a:lvl7pPr indent="-349250" lvl="6" marL="32004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7pPr>
            <a:lvl8pPr indent="-349250" lvl="7" marL="36576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8pPr>
            <a:lvl9pPr indent="-349250" lvl="8" marL="41148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9pPr>
          </a:lstStyle>
          <a:p/>
        </p:txBody>
      </p:sp>
      <p:sp>
        <p:nvSpPr>
          <p:cNvPr id="12" name="Google Shape;12;g11d1257f717_0_2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rive.google.com/file/d/1eySa4rgpAGjpIrWh_puYO_ps5txpVWTT/view?usp=sharing" TargetMode="External"/><Relationship Id="rId4" Type="http://schemas.openxmlformats.org/officeDocument/2006/relationships/hyperlink" Target="https://drive.google.com/file/d/1eySa4rgpAGjpIrWh_puYO_ps5txpVWTT/view?usp=sharing" TargetMode="External"/><Relationship Id="rId5" Type="http://schemas.openxmlformats.org/officeDocument/2006/relationships/hyperlink" Target="https://drive.google.com/file/d/1eySa4rgpAGjpIrWh_puYO_ps5txpVWTT/view?usp=sharing" TargetMode="External"/><Relationship Id="rId6" Type="http://schemas.openxmlformats.org/officeDocument/2006/relationships/hyperlink" Target="https://ajet.net/" TargetMode="External"/><Relationship Id="rId7" Type="http://schemas.openxmlformats.org/officeDocument/2006/relationships/hyperlink" Target="https://ajet.net/jet-community/special-interest-nationality-language-groups/" TargetMode="External"/><Relationship Id="rId8"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ctrTitle"/>
          </p:nvPr>
        </p:nvSpPr>
        <p:spPr>
          <a:xfrm>
            <a:off x="2240402" y="1585234"/>
            <a:ext cx="7711200" cy="194310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3200">
                <a:solidFill>
                  <a:srgbClr val="262626"/>
                </a:solidFill>
              </a:rPr>
              <a:t>2022 NEW YORK PRE-DEPARTURE SEMINAR </a:t>
            </a:r>
            <a:br>
              <a:rPr lang="en-US" sz="3200">
                <a:solidFill>
                  <a:srgbClr val="262626"/>
                </a:solidFill>
              </a:rPr>
            </a:br>
            <a:r>
              <a:rPr lang="en-US" sz="3200">
                <a:solidFill>
                  <a:srgbClr val="262626"/>
                </a:solidFill>
              </a:rPr>
              <a:t>COMMUNITY INVOLVEMENT: HOW TO IMMERSE YOURSELF WHILE ON JET</a:t>
            </a:r>
            <a:endParaRPr>
              <a:solidFill>
                <a:srgbClr val="262626"/>
              </a:solidFill>
            </a:endParaRPr>
          </a:p>
        </p:txBody>
      </p:sp>
      <p:sp>
        <p:nvSpPr>
          <p:cNvPr id="74" name="Google Shape;74;p1"/>
          <p:cNvSpPr txBox="1"/>
          <p:nvPr>
            <p:ph idx="1" type="subTitle"/>
          </p:nvPr>
        </p:nvSpPr>
        <p:spPr>
          <a:xfrm>
            <a:off x="2240402" y="4065933"/>
            <a:ext cx="7711200" cy="1212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400"/>
              <a:buNone/>
            </a:pPr>
            <a:r>
              <a:rPr lang="en-US" sz="2400"/>
              <a:t>By Ryan Hata (ALT, Tottori-ken, 2014-2017)</a:t>
            </a:r>
            <a:endParaRPr/>
          </a:p>
          <a:p>
            <a:pPr indent="0" lvl="0" marL="0" rtl="0" algn="ctr">
              <a:lnSpc>
                <a:spcPct val="100000"/>
              </a:lnSpc>
              <a:spcBef>
                <a:spcPts val="1000"/>
              </a:spcBef>
              <a:spcAft>
                <a:spcPts val="0"/>
              </a:spcAft>
              <a:buSzPts val="2400"/>
              <a:buNone/>
            </a:pPr>
            <a:r>
              <a:rPr lang="en-US" sz="2400"/>
              <a:t>Contact email: president@jetaany.org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INTRODUCTION</a:t>
            </a:r>
            <a:endParaRPr>
              <a:solidFill>
                <a:srgbClr val="262626"/>
              </a:solidFill>
            </a:endParaRPr>
          </a:p>
        </p:txBody>
      </p:sp>
      <p:sp>
        <p:nvSpPr>
          <p:cNvPr id="81" name="Google Shape;81;p2"/>
          <p:cNvSpPr txBox="1"/>
          <p:nvPr>
            <p:ph idx="1" type="body"/>
          </p:nvPr>
        </p:nvSpPr>
        <p:spPr>
          <a:xfrm>
            <a:off x="2231136" y="2638044"/>
            <a:ext cx="2853482"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Give Yourself Time and Space</a:t>
            </a:r>
            <a:endParaRPr/>
          </a:p>
          <a:p>
            <a:pPr indent="-228600" lvl="0" marL="228600" rtl="0" algn="l">
              <a:lnSpc>
                <a:spcPct val="100000"/>
              </a:lnSpc>
              <a:spcBef>
                <a:spcPts val="1000"/>
              </a:spcBef>
              <a:spcAft>
                <a:spcPts val="0"/>
              </a:spcAft>
              <a:buSzPts val="2400"/>
              <a:buChar char="●"/>
            </a:pPr>
            <a:r>
              <a:rPr lang="en-US" sz="2400"/>
              <a:t>Be Proactive!</a:t>
            </a:r>
            <a:endParaRPr/>
          </a:p>
          <a:p>
            <a:pPr indent="-228600" lvl="0" marL="228600" rtl="0" algn="l">
              <a:lnSpc>
                <a:spcPct val="100000"/>
              </a:lnSpc>
              <a:spcBef>
                <a:spcPts val="1000"/>
              </a:spcBef>
              <a:spcAft>
                <a:spcPts val="1600"/>
              </a:spcAft>
              <a:buSzPts val="2400"/>
              <a:buChar char="●"/>
            </a:pPr>
            <a:r>
              <a:rPr lang="en-US" sz="2400"/>
              <a:t>Rock your Comfort Zone</a:t>
            </a:r>
            <a:endParaRPr/>
          </a:p>
        </p:txBody>
      </p:sp>
      <p:pic>
        <p:nvPicPr>
          <p:cNvPr id="82" name="Google Shape;82;p2"/>
          <p:cNvPicPr preferRelativeResize="0"/>
          <p:nvPr/>
        </p:nvPicPr>
        <p:blipFill rotWithShape="1">
          <a:blip r:embed="rId3">
            <a:alphaModFix/>
          </a:blip>
          <a:srcRect b="0" l="0" r="0" t="0"/>
          <a:stretch/>
        </p:blipFill>
        <p:spPr>
          <a:xfrm>
            <a:off x="5458691" y="2501513"/>
            <a:ext cx="5368633" cy="402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WORK LIFE BALANCE</a:t>
            </a:r>
            <a:endParaRPr>
              <a:solidFill>
                <a:srgbClr val="262626"/>
              </a:solidFill>
            </a:endParaRPr>
          </a:p>
        </p:txBody>
      </p:sp>
      <p:sp>
        <p:nvSpPr>
          <p:cNvPr id="89" name="Google Shape;89;p3"/>
          <p:cNvSpPr txBox="1"/>
          <p:nvPr>
            <p:ph idx="1" type="body"/>
          </p:nvPr>
        </p:nvSpPr>
        <p:spPr>
          <a:xfrm>
            <a:off x="5328212" y="2614806"/>
            <a:ext cx="5568386" cy="331893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Most of you will be ALTs and your main tasks will be associated at your schools</a:t>
            </a:r>
            <a:endParaRPr/>
          </a:p>
          <a:p>
            <a:pPr indent="-228600" lvl="0" marL="228600" rtl="0" algn="l">
              <a:lnSpc>
                <a:spcPct val="100000"/>
              </a:lnSpc>
              <a:spcBef>
                <a:spcPts val="1000"/>
              </a:spcBef>
              <a:spcAft>
                <a:spcPts val="0"/>
              </a:spcAft>
              <a:buSzPts val="2400"/>
              <a:buChar char="●"/>
            </a:pPr>
            <a:r>
              <a:rPr lang="en-US" sz="2400"/>
              <a:t>Down Time</a:t>
            </a:r>
            <a:endParaRPr/>
          </a:p>
          <a:p>
            <a:pPr indent="-228600" lvl="0" marL="228600" rtl="0" algn="l">
              <a:lnSpc>
                <a:spcPct val="100000"/>
              </a:lnSpc>
              <a:spcBef>
                <a:spcPts val="1000"/>
              </a:spcBef>
              <a:spcAft>
                <a:spcPts val="0"/>
              </a:spcAft>
              <a:buSzPts val="2400"/>
              <a:buChar char="●"/>
            </a:pPr>
            <a:r>
              <a:rPr lang="en-US" sz="2400"/>
              <a:t>After School Clubs</a:t>
            </a:r>
            <a:endParaRPr/>
          </a:p>
          <a:p>
            <a:pPr indent="-228600" lvl="0" marL="228600" rtl="0" algn="l">
              <a:lnSpc>
                <a:spcPct val="100000"/>
              </a:lnSpc>
              <a:spcBef>
                <a:spcPts val="1000"/>
              </a:spcBef>
              <a:spcAft>
                <a:spcPts val="0"/>
              </a:spcAft>
              <a:buSzPts val="2400"/>
              <a:buChar char="●"/>
            </a:pPr>
            <a:r>
              <a:rPr lang="en-US" sz="2400"/>
              <a:t>Enkais </a:t>
            </a:r>
            <a:endParaRPr/>
          </a:p>
          <a:p>
            <a:pPr indent="-114300" lvl="0" marL="228600" rtl="0" algn="l">
              <a:lnSpc>
                <a:spcPct val="100000"/>
              </a:lnSpc>
              <a:spcBef>
                <a:spcPts val="1000"/>
              </a:spcBef>
              <a:spcAft>
                <a:spcPts val="1600"/>
              </a:spcAft>
              <a:buSzPts val="1800"/>
              <a:buNone/>
            </a:pPr>
            <a:r>
              <a:t/>
            </a:r>
            <a:endParaRPr/>
          </a:p>
        </p:txBody>
      </p:sp>
      <p:pic>
        <p:nvPicPr>
          <p:cNvPr id="90" name="Google Shape;90;p3"/>
          <p:cNvPicPr preferRelativeResize="0"/>
          <p:nvPr/>
        </p:nvPicPr>
        <p:blipFill rotWithShape="1">
          <a:blip r:embed="rId3">
            <a:alphaModFix/>
          </a:blip>
          <a:srcRect b="0" l="0" r="0" t="0"/>
          <a:stretch/>
        </p:blipFill>
        <p:spPr>
          <a:xfrm rot="5400000">
            <a:off x="1019051" y="2862535"/>
            <a:ext cx="4266351" cy="31997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LOCAL COMMUNITY</a:t>
            </a:r>
            <a:endParaRPr>
              <a:solidFill>
                <a:srgbClr val="262626"/>
              </a:solidFill>
            </a:endParaRPr>
          </a:p>
        </p:txBody>
      </p:sp>
      <p:sp>
        <p:nvSpPr>
          <p:cNvPr id="97" name="Google Shape;97;p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Language Exchange</a:t>
            </a:r>
            <a:endParaRPr/>
          </a:p>
          <a:p>
            <a:pPr indent="-228600" lvl="0" marL="228600" rtl="0" algn="l">
              <a:lnSpc>
                <a:spcPct val="100000"/>
              </a:lnSpc>
              <a:spcBef>
                <a:spcPts val="1000"/>
              </a:spcBef>
              <a:spcAft>
                <a:spcPts val="0"/>
              </a:spcAft>
              <a:buSzPts val="2400"/>
              <a:buChar char="●"/>
            </a:pPr>
            <a:r>
              <a:rPr lang="en-US" sz="2400"/>
              <a:t>Community or Civic Centers</a:t>
            </a:r>
            <a:endParaRPr/>
          </a:p>
          <a:p>
            <a:pPr indent="-228600" lvl="0" marL="228600" rtl="0" algn="l">
              <a:lnSpc>
                <a:spcPct val="100000"/>
              </a:lnSpc>
              <a:spcBef>
                <a:spcPts val="1000"/>
              </a:spcBef>
              <a:spcAft>
                <a:spcPts val="0"/>
              </a:spcAft>
              <a:buSzPts val="2400"/>
              <a:buChar char="●"/>
            </a:pPr>
            <a:r>
              <a:rPr lang="en-US" sz="2400"/>
              <a:t>Local Festivals</a:t>
            </a:r>
            <a:endParaRPr/>
          </a:p>
          <a:p>
            <a:pPr indent="-228600" lvl="0" marL="228600" rtl="0" algn="l">
              <a:lnSpc>
                <a:spcPct val="100000"/>
              </a:lnSpc>
              <a:spcBef>
                <a:spcPts val="1000"/>
              </a:spcBef>
              <a:spcAft>
                <a:spcPts val="1600"/>
              </a:spcAft>
              <a:buSzPts val="2400"/>
              <a:buChar char="●"/>
            </a:pPr>
            <a:r>
              <a:rPr lang="en-US" sz="2400"/>
              <a:t>Volunteer Opportunities</a:t>
            </a:r>
            <a:endParaRPr/>
          </a:p>
        </p:txBody>
      </p:sp>
      <p:pic>
        <p:nvPicPr>
          <p:cNvPr id="98" name="Google Shape;98;p4"/>
          <p:cNvPicPr preferRelativeResize="0"/>
          <p:nvPr/>
        </p:nvPicPr>
        <p:blipFill rotWithShape="1">
          <a:blip r:embed="rId3">
            <a:alphaModFix/>
          </a:blip>
          <a:srcRect b="0" l="0" r="0" t="0"/>
          <a:stretch/>
        </p:blipFill>
        <p:spPr>
          <a:xfrm rot="5400000">
            <a:off x="6386946" y="2638044"/>
            <a:ext cx="3786850" cy="3786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0000"/>
              <a:buFont typeface="Gill Sans"/>
              <a:buNone/>
            </a:pPr>
            <a:r>
              <a:rPr lang="en-US">
                <a:solidFill>
                  <a:srgbClr val="262626"/>
                </a:solidFill>
              </a:rPr>
              <a:t>ASSOCIATION FOR JETS (AJET)</a:t>
            </a:r>
            <a:endParaRPr>
              <a:solidFill>
                <a:srgbClr val="262626"/>
              </a:solidFill>
            </a:endParaRPr>
          </a:p>
        </p:txBody>
      </p:sp>
      <p:sp>
        <p:nvSpPr>
          <p:cNvPr id="105" name="Google Shape;105;p5"/>
          <p:cNvSpPr txBox="1"/>
          <p:nvPr>
            <p:ph idx="1" type="body"/>
          </p:nvPr>
        </p:nvSpPr>
        <p:spPr>
          <a:xfrm>
            <a:off x="7024869" y="2823149"/>
            <a:ext cx="3982655" cy="331893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u="sng">
                <a:solidFill>
                  <a:schemeClr val="hlink"/>
                </a:solidFill>
                <a:hlinkClick r:id="rId3"/>
              </a:rPr>
              <a:t>Prefectural (From JETAA </a:t>
            </a:r>
            <a:r>
              <a:rPr lang="en-US" u="sng">
                <a:solidFill>
                  <a:schemeClr val="hlink"/>
                </a:solidFill>
                <a:hlinkClick r:id="rId4"/>
              </a:rPr>
              <a:t>Vice Chair</a:t>
            </a:r>
            <a:r>
              <a:rPr lang="en-US" sz="2400" u="sng">
                <a:solidFill>
                  <a:schemeClr val="hlink"/>
                </a:solidFill>
                <a:hlinkClick r:id="rId5"/>
              </a:rPr>
              <a:t>, Laurence Inniss)</a:t>
            </a:r>
            <a:endParaRPr sz="2400"/>
          </a:p>
          <a:p>
            <a:pPr indent="-228600" lvl="0" marL="228600" rtl="0" algn="l">
              <a:lnSpc>
                <a:spcPct val="100000"/>
              </a:lnSpc>
              <a:spcBef>
                <a:spcPts val="1000"/>
              </a:spcBef>
              <a:spcAft>
                <a:spcPts val="0"/>
              </a:spcAft>
              <a:buSzPts val="2400"/>
              <a:buChar char="●"/>
            </a:pPr>
            <a:r>
              <a:rPr lang="en-US" sz="2400" u="sng">
                <a:solidFill>
                  <a:schemeClr val="hlink"/>
                </a:solidFill>
                <a:hlinkClick r:id="rId6"/>
              </a:rPr>
              <a:t>National</a:t>
            </a:r>
            <a:endParaRPr sz="2400"/>
          </a:p>
          <a:p>
            <a:pPr indent="-228600" lvl="0" marL="228600" rtl="0" algn="l">
              <a:lnSpc>
                <a:spcPct val="100000"/>
              </a:lnSpc>
              <a:spcBef>
                <a:spcPts val="1000"/>
              </a:spcBef>
              <a:spcAft>
                <a:spcPts val="1600"/>
              </a:spcAft>
              <a:buSzPts val="2400"/>
              <a:buChar char="●"/>
            </a:pPr>
            <a:r>
              <a:rPr lang="en-US" sz="2400" u="sng">
                <a:solidFill>
                  <a:schemeClr val="hlink"/>
                </a:solidFill>
                <a:hlinkClick r:id="rId7"/>
              </a:rPr>
              <a:t>Special Interest Groups</a:t>
            </a:r>
            <a:endParaRPr sz="2400"/>
          </a:p>
        </p:txBody>
      </p:sp>
      <p:pic>
        <p:nvPicPr>
          <p:cNvPr id="106" name="Google Shape;106;p5"/>
          <p:cNvPicPr preferRelativeResize="0"/>
          <p:nvPr/>
        </p:nvPicPr>
        <p:blipFill rotWithShape="1">
          <a:blip r:embed="rId8">
            <a:alphaModFix/>
          </a:blip>
          <a:srcRect b="0" l="0" r="0" t="0"/>
          <a:stretch/>
        </p:blipFill>
        <p:spPr>
          <a:xfrm rot="5400000">
            <a:off x="2126671" y="1905671"/>
            <a:ext cx="3865419" cy="51538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35281ba84e_0_0"/>
          <p:cNvSpPr txBox="1"/>
          <p:nvPr>
            <p:ph type="title"/>
          </p:nvPr>
        </p:nvSpPr>
        <p:spPr>
          <a:xfrm>
            <a:off x="2231136" y="964692"/>
            <a:ext cx="7729800" cy="1188600"/>
          </a:xfrm>
          <a:prstGeom prst="rect">
            <a:avLst/>
          </a:prstGeom>
        </p:spPr>
        <p:txBody>
          <a:bodyPr anchorCtr="0" anchor="ctr" bIns="182875" lIns="182875" spcFirstLastPara="1" rIns="182875" wrap="square" tIns="182875">
            <a:normAutofit/>
          </a:bodyPr>
          <a:lstStyle/>
          <a:p>
            <a:pPr indent="0" lvl="0" marL="0" rtl="0" algn="ctr">
              <a:spcBef>
                <a:spcPts val="0"/>
              </a:spcBef>
              <a:spcAft>
                <a:spcPts val="0"/>
              </a:spcAft>
              <a:buNone/>
            </a:pPr>
            <a:r>
              <a:rPr lang="en-US">
                <a:solidFill>
                  <a:srgbClr val="262626"/>
                </a:solidFill>
              </a:rPr>
              <a:t>KenJETkai</a:t>
            </a:r>
            <a:endParaRPr>
              <a:solidFill>
                <a:srgbClr val="262626"/>
              </a:solidFill>
            </a:endParaRPr>
          </a:p>
        </p:txBody>
      </p:sp>
      <p:sp>
        <p:nvSpPr>
          <p:cNvPr id="113" name="Google Shape;113;g135281ba84e_0_0"/>
          <p:cNvSpPr txBox="1"/>
          <p:nvPr>
            <p:ph idx="1" type="body"/>
          </p:nvPr>
        </p:nvSpPr>
        <p:spPr>
          <a:xfrm>
            <a:off x="837204" y="2707750"/>
            <a:ext cx="4989300" cy="31020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lang="en-US"/>
              <a:t>Born from Mark Frey’s idea as a collection of prefecture-centric resources for JETs </a:t>
            </a:r>
            <a:endParaRPr/>
          </a:p>
          <a:p>
            <a:pPr indent="-342900" lvl="0" marL="457200" rtl="0" algn="l">
              <a:spcBef>
                <a:spcPts val="0"/>
              </a:spcBef>
              <a:spcAft>
                <a:spcPts val="0"/>
              </a:spcAft>
              <a:buSzPts val="1800"/>
              <a:buChar char="●"/>
            </a:pPr>
            <a:r>
              <a:rPr lang="en-US"/>
              <a:t>Its aim is to help promote tourism and economic opportunities between the prefectures that we have had the privilege of living in, and our home countries</a:t>
            </a:r>
            <a:endParaRPr/>
          </a:p>
        </p:txBody>
      </p:sp>
      <p:pic>
        <p:nvPicPr>
          <p:cNvPr id="114" name="Google Shape;114;g135281ba84e_0_0"/>
          <p:cNvPicPr preferRelativeResize="0"/>
          <p:nvPr/>
        </p:nvPicPr>
        <p:blipFill rotWithShape="1">
          <a:blip r:embed="rId3">
            <a:alphaModFix/>
          </a:blip>
          <a:srcRect b="0" l="0" r="0" t="0"/>
          <a:stretch/>
        </p:blipFill>
        <p:spPr>
          <a:xfrm>
            <a:off x="6100089" y="2423343"/>
            <a:ext cx="5747376" cy="38344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ULTIMATELY…BE YOURSELF!</a:t>
            </a:r>
            <a:endParaRPr>
              <a:solidFill>
                <a:srgbClr val="262626"/>
              </a:solidFill>
            </a:endParaRPr>
          </a:p>
        </p:txBody>
      </p:sp>
      <p:sp>
        <p:nvSpPr>
          <p:cNvPr id="121" name="Google Shape;121;p6"/>
          <p:cNvSpPr txBox="1"/>
          <p:nvPr>
            <p:ph idx="1" type="body"/>
          </p:nvPr>
        </p:nvSpPr>
        <p:spPr>
          <a:xfrm>
            <a:off x="2231136" y="2153412"/>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Make sure you find some hobbies you’re passionate about or interested in</a:t>
            </a:r>
            <a:endParaRPr/>
          </a:p>
          <a:p>
            <a:pPr indent="-228600" lvl="0" marL="228600" rtl="0" algn="l">
              <a:lnSpc>
                <a:spcPct val="100000"/>
              </a:lnSpc>
              <a:spcBef>
                <a:spcPts val="1000"/>
              </a:spcBef>
              <a:spcAft>
                <a:spcPts val="0"/>
              </a:spcAft>
              <a:buSzPts val="2400"/>
              <a:buChar char="●"/>
            </a:pPr>
            <a:r>
              <a:rPr lang="en-US" sz="2400"/>
              <a:t>Seek out help from fellow JETs, colleagues, your BOE, etc.</a:t>
            </a:r>
            <a:endParaRPr/>
          </a:p>
          <a:p>
            <a:pPr indent="-114300" lvl="0" marL="228600" rtl="0" algn="l">
              <a:lnSpc>
                <a:spcPct val="100000"/>
              </a:lnSpc>
              <a:spcBef>
                <a:spcPts val="1000"/>
              </a:spcBef>
              <a:spcAft>
                <a:spcPts val="1600"/>
              </a:spcAft>
              <a:buSzPts val="1800"/>
              <a:buNone/>
            </a:pPr>
            <a:r>
              <a:t/>
            </a:r>
            <a:endParaRPr/>
          </a:p>
        </p:txBody>
      </p:sp>
      <p:pic>
        <p:nvPicPr>
          <p:cNvPr id="122" name="Google Shape;122;p6"/>
          <p:cNvPicPr preferRelativeResize="0"/>
          <p:nvPr/>
        </p:nvPicPr>
        <p:blipFill rotWithShape="1">
          <a:blip r:embed="rId3">
            <a:alphaModFix/>
          </a:blip>
          <a:srcRect b="0" l="0" r="0" t="0"/>
          <a:stretch/>
        </p:blipFill>
        <p:spPr>
          <a:xfrm rot="5400000">
            <a:off x="8933991" y="3962154"/>
            <a:ext cx="2960526" cy="2220395"/>
          </a:xfrm>
          <a:prstGeom prst="rect">
            <a:avLst/>
          </a:prstGeom>
          <a:noFill/>
          <a:ln>
            <a:noFill/>
          </a:ln>
        </p:spPr>
      </p:pic>
      <p:pic>
        <p:nvPicPr>
          <p:cNvPr id="123" name="Google Shape;123;p6"/>
          <p:cNvPicPr preferRelativeResize="0"/>
          <p:nvPr/>
        </p:nvPicPr>
        <p:blipFill rotWithShape="1">
          <a:blip r:embed="rId4">
            <a:alphaModFix/>
          </a:blip>
          <a:srcRect b="0" l="0" r="0" t="0"/>
          <a:stretch/>
        </p:blipFill>
        <p:spPr>
          <a:xfrm rot="5400000">
            <a:off x="55387" y="3995645"/>
            <a:ext cx="2796954" cy="2097715"/>
          </a:xfrm>
          <a:prstGeom prst="rect">
            <a:avLst/>
          </a:prstGeom>
          <a:noFill/>
          <a:ln>
            <a:noFill/>
          </a:ln>
        </p:spPr>
      </p:pic>
      <p:pic>
        <p:nvPicPr>
          <p:cNvPr id="124" name="Google Shape;124;p6"/>
          <p:cNvPicPr preferRelativeResize="0"/>
          <p:nvPr/>
        </p:nvPicPr>
        <p:blipFill rotWithShape="1">
          <a:blip r:embed="rId5">
            <a:alphaModFix/>
          </a:blip>
          <a:srcRect b="0" l="0" r="0" t="0"/>
          <a:stretch/>
        </p:blipFill>
        <p:spPr>
          <a:xfrm>
            <a:off x="2956113" y="4029618"/>
            <a:ext cx="3139887" cy="2354916"/>
          </a:xfrm>
          <a:prstGeom prst="rect">
            <a:avLst/>
          </a:prstGeom>
          <a:noFill/>
          <a:ln>
            <a:noFill/>
          </a:ln>
        </p:spPr>
      </p:pic>
      <p:pic>
        <p:nvPicPr>
          <p:cNvPr id="125" name="Google Shape;125;p6"/>
          <p:cNvPicPr preferRelativeResize="0"/>
          <p:nvPr/>
        </p:nvPicPr>
        <p:blipFill rotWithShape="1">
          <a:blip r:embed="rId6">
            <a:alphaModFix/>
          </a:blip>
          <a:srcRect b="0" l="0" r="0" t="0"/>
          <a:stretch/>
        </p:blipFill>
        <p:spPr>
          <a:xfrm rot="5400000">
            <a:off x="6094117" y="4009349"/>
            <a:ext cx="2906588" cy="21799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2020-11-15T20:29:23Z</dcterms:created>
  <dc:creator>Ryan Hata</dc:creator>
</cp:coreProperties>
</file>