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1" r:id="rId5"/>
    <p:sldId id="260" r:id="rId6"/>
    <p:sldId id="266" r:id="rId7"/>
    <p:sldId id="262" r:id="rId8"/>
    <p:sldId id="263" r:id="rId9"/>
    <p:sldId id="264" r:id="rId10"/>
    <p:sldId id="265" r:id="rId11"/>
    <p:sldId id="258"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6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A319BA9-426B-4951-8214-AACF0B4388A0}" type="datetimeFigureOut">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74DCD7-624D-4C7A-BF7A-776B75D6AADD}" type="slidenum">
              <a:rPr lang="en-US" smtClean="0"/>
              <a:t>‹#›</a:t>
            </a:fld>
            <a:endParaRPr lang="en-US"/>
          </a:p>
        </p:txBody>
      </p:sp>
    </p:spTree>
    <p:extLst>
      <p:ext uri="{BB962C8B-B14F-4D97-AF65-F5344CB8AC3E}">
        <p14:creationId xmlns:p14="http://schemas.microsoft.com/office/powerpoint/2010/main" val="606860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319BA9-426B-4951-8214-AACF0B4388A0}" type="datetimeFigureOut">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74DCD7-624D-4C7A-BF7A-776B75D6AADD}" type="slidenum">
              <a:rPr lang="en-US" smtClean="0"/>
              <a:t>‹#›</a:t>
            </a:fld>
            <a:endParaRPr lang="en-US"/>
          </a:p>
        </p:txBody>
      </p:sp>
    </p:spTree>
    <p:extLst>
      <p:ext uri="{BB962C8B-B14F-4D97-AF65-F5344CB8AC3E}">
        <p14:creationId xmlns:p14="http://schemas.microsoft.com/office/powerpoint/2010/main" val="190897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319BA9-426B-4951-8214-AACF0B4388A0}" type="datetimeFigureOut">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74DCD7-624D-4C7A-BF7A-776B75D6AADD}" type="slidenum">
              <a:rPr lang="en-US" smtClean="0"/>
              <a:t>‹#›</a:t>
            </a:fld>
            <a:endParaRPr lang="en-US"/>
          </a:p>
        </p:txBody>
      </p:sp>
    </p:spTree>
    <p:extLst>
      <p:ext uri="{BB962C8B-B14F-4D97-AF65-F5344CB8AC3E}">
        <p14:creationId xmlns:p14="http://schemas.microsoft.com/office/powerpoint/2010/main" val="215135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319BA9-426B-4951-8214-AACF0B4388A0}" type="datetimeFigureOut">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74DCD7-624D-4C7A-BF7A-776B75D6AADD}" type="slidenum">
              <a:rPr lang="en-US" smtClean="0"/>
              <a:t>‹#›</a:t>
            </a:fld>
            <a:endParaRPr lang="en-US"/>
          </a:p>
        </p:txBody>
      </p:sp>
    </p:spTree>
    <p:extLst>
      <p:ext uri="{BB962C8B-B14F-4D97-AF65-F5344CB8AC3E}">
        <p14:creationId xmlns:p14="http://schemas.microsoft.com/office/powerpoint/2010/main" val="1357284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319BA9-426B-4951-8214-AACF0B4388A0}" type="datetimeFigureOut">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74DCD7-624D-4C7A-BF7A-776B75D6AADD}" type="slidenum">
              <a:rPr lang="en-US" smtClean="0"/>
              <a:t>‹#›</a:t>
            </a:fld>
            <a:endParaRPr lang="en-US"/>
          </a:p>
        </p:txBody>
      </p:sp>
    </p:spTree>
    <p:extLst>
      <p:ext uri="{BB962C8B-B14F-4D97-AF65-F5344CB8AC3E}">
        <p14:creationId xmlns:p14="http://schemas.microsoft.com/office/powerpoint/2010/main" val="3800575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319BA9-426B-4951-8214-AACF0B4388A0}" type="datetimeFigureOut">
              <a:rPr lang="en-US" smtClean="0"/>
              <a:t>6/15/2017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74DCD7-624D-4C7A-BF7A-776B75D6AADD}" type="slidenum">
              <a:rPr lang="en-US" smtClean="0"/>
              <a:t>‹#›</a:t>
            </a:fld>
            <a:endParaRPr lang="en-US"/>
          </a:p>
        </p:txBody>
      </p:sp>
    </p:spTree>
    <p:extLst>
      <p:ext uri="{BB962C8B-B14F-4D97-AF65-F5344CB8AC3E}">
        <p14:creationId xmlns:p14="http://schemas.microsoft.com/office/powerpoint/2010/main" val="2502287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319BA9-426B-4951-8214-AACF0B4388A0}" type="datetimeFigureOut">
              <a:rPr lang="en-US" smtClean="0"/>
              <a:t>6/15/2017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74DCD7-624D-4C7A-BF7A-776B75D6AADD}" type="slidenum">
              <a:rPr lang="en-US" smtClean="0"/>
              <a:t>‹#›</a:t>
            </a:fld>
            <a:endParaRPr lang="en-US"/>
          </a:p>
        </p:txBody>
      </p:sp>
    </p:spTree>
    <p:extLst>
      <p:ext uri="{BB962C8B-B14F-4D97-AF65-F5344CB8AC3E}">
        <p14:creationId xmlns:p14="http://schemas.microsoft.com/office/powerpoint/2010/main" val="335021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319BA9-426B-4951-8214-AACF0B4388A0}" type="datetimeFigureOut">
              <a:rPr lang="en-US" smtClean="0"/>
              <a:t>6/15/2017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74DCD7-624D-4C7A-BF7A-776B75D6AADD}" type="slidenum">
              <a:rPr lang="en-US" smtClean="0"/>
              <a:t>‹#›</a:t>
            </a:fld>
            <a:endParaRPr lang="en-US"/>
          </a:p>
        </p:txBody>
      </p:sp>
    </p:spTree>
    <p:extLst>
      <p:ext uri="{BB962C8B-B14F-4D97-AF65-F5344CB8AC3E}">
        <p14:creationId xmlns:p14="http://schemas.microsoft.com/office/powerpoint/2010/main" val="2878610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19BA9-426B-4951-8214-AACF0B4388A0}" type="datetimeFigureOut">
              <a:rPr lang="en-US" smtClean="0"/>
              <a:t>6/15/2017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74DCD7-624D-4C7A-BF7A-776B75D6AADD}" type="slidenum">
              <a:rPr lang="en-US" smtClean="0"/>
              <a:t>‹#›</a:t>
            </a:fld>
            <a:endParaRPr lang="en-US"/>
          </a:p>
        </p:txBody>
      </p:sp>
    </p:spTree>
    <p:extLst>
      <p:ext uri="{BB962C8B-B14F-4D97-AF65-F5344CB8AC3E}">
        <p14:creationId xmlns:p14="http://schemas.microsoft.com/office/powerpoint/2010/main" val="1189691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319BA9-426B-4951-8214-AACF0B4388A0}" type="datetimeFigureOut">
              <a:rPr lang="en-US" smtClean="0"/>
              <a:t>6/15/2017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74DCD7-624D-4C7A-BF7A-776B75D6AADD}" type="slidenum">
              <a:rPr lang="en-US" smtClean="0"/>
              <a:t>‹#›</a:t>
            </a:fld>
            <a:endParaRPr lang="en-US"/>
          </a:p>
        </p:txBody>
      </p:sp>
    </p:spTree>
    <p:extLst>
      <p:ext uri="{BB962C8B-B14F-4D97-AF65-F5344CB8AC3E}">
        <p14:creationId xmlns:p14="http://schemas.microsoft.com/office/powerpoint/2010/main" val="1056080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319BA9-426B-4951-8214-AACF0B4388A0}" type="datetimeFigureOut">
              <a:rPr lang="en-US" smtClean="0"/>
              <a:t>6/15/2017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74DCD7-624D-4C7A-BF7A-776B75D6AADD}" type="slidenum">
              <a:rPr lang="en-US" smtClean="0"/>
              <a:t>‹#›</a:t>
            </a:fld>
            <a:endParaRPr lang="en-US"/>
          </a:p>
        </p:txBody>
      </p:sp>
    </p:spTree>
    <p:extLst>
      <p:ext uri="{BB962C8B-B14F-4D97-AF65-F5344CB8AC3E}">
        <p14:creationId xmlns:p14="http://schemas.microsoft.com/office/powerpoint/2010/main" val="3112168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319BA9-426B-4951-8214-AACF0B4388A0}" type="datetimeFigureOut">
              <a:rPr lang="en-US" smtClean="0"/>
              <a:t>6/15/2017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74DCD7-624D-4C7A-BF7A-776B75D6AADD}" type="slidenum">
              <a:rPr lang="en-US" smtClean="0"/>
              <a:t>‹#›</a:t>
            </a:fld>
            <a:endParaRPr lang="en-US"/>
          </a:p>
        </p:txBody>
      </p:sp>
    </p:spTree>
    <p:extLst>
      <p:ext uri="{BB962C8B-B14F-4D97-AF65-F5344CB8AC3E}">
        <p14:creationId xmlns:p14="http://schemas.microsoft.com/office/powerpoint/2010/main" val="2325059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englipedia.net/Pages/default.aspx" TargetMode="External"/><Relationship Id="rId2" Type="http://schemas.openxmlformats.org/officeDocument/2006/relationships/hyperlink" Target="http://www.gunmajet.net/" TargetMode="External"/><Relationship Id="rId1" Type="http://schemas.openxmlformats.org/officeDocument/2006/relationships/slideLayout" Target="../slideLayouts/slideLayout2.xml"/><Relationship Id="rId6" Type="http://schemas.openxmlformats.org/officeDocument/2006/relationships/hyperlink" Target="https://www.timeout.com/tokyo" TargetMode="External"/><Relationship Id="rId5" Type="http://schemas.openxmlformats.org/officeDocument/2006/relationships/hyperlink" Target="http://www.survivingnjapan.com/" TargetMode="External"/><Relationship Id="rId4" Type="http://schemas.openxmlformats.org/officeDocument/2006/relationships/hyperlink" Target="http://japaneseruleof7.com/"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jap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4962" y="892592"/>
            <a:ext cx="3953732" cy="523474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gunma chan"/>
          <p:cNvPicPr>
            <a:picLocks noChangeAspect="1" noChangeArrowheads="1"/>
          </p:cNvPicPr>
          <p:nvPr/>
        </p:nvPicPr>
        <p:blipFill rotWithShape="1">
          <a:blip r:embed="rId3">
            <a:extLst>
              <a:ext uri="{28A0092B-C50C-407E-A947-70E740481C1C}">
                <a14:useLocalDpi xmlns:a14="http://schemas.microsoft.com/office/drawing/2010/main" val="0"/>
              </a:ext>
            </a:extLst>
          </a:blip>
          <a:srcRect l="12631" r="16101"/>
          <a:stretch/>
        </p:blipFill>
        <p:spPr bwMode="auto">
          <a:xfrm>
            <a:off x="0" y="515633"/>
            <a:ext cx="3191608" cy="54435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normAutofit/>
          </a:bodyPr>
          <a:lstStyle/>
          <a:p>
            <a:r>
              <a:rPr lang="en-US" sz="8000" dirty="0"/>
              <a:t>What to Expect</a:t>
            </a:r>
          </a:p>
        </p:txBody>
      </p:sp>
      <p:sp>
        <p:nvSpPr>
          <p:cNvPr id="3" name="Subtitle 2"/>
          <p:cNvSpPr>
            <a:spLocks noGrp="1"/>
          </p:cNvSpPr>
          <p:nvPr>
            <p:ph type="subTitle" idx="1"/>
          </p:nvPr>
        </p:nvSpPr>
        <p:spPr/>
        <p:txBody>
          <a:bodyPr/>
          <a:lstStyle/>
          <a:p>
            <a:r>
              <a:rPr lang="en-US" dirty="0"/>
              <a:t>A guide to your first few weeks on JET</a:t>
            </a:r>
          </a:p>
          <a:p>
            <a:r>
              <a:rPr lang="en-US" dirty="0"/>
              <a:t>By Pat Penny</a:t>
            </a:r>
          </a:p>
        </p:txBody>
      </p:sp>
    </p:spTree>
    <p:extLst>
      <p:ext uri="{BB962C8B-B14F-4D97-AF65-F5344CB8AC3E}">
        <p14:creationId xmlns:p14="http://schemas.microsoft.com/office/powerpoint/2010/main" val="354450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6854" y="5000767"/>
            <a:ext cx="2195146" cy="18572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dirty="0"/>
              <a:t>General Advice</a:t>
            </a:r>
          </a:p>
        </p:txBody>
      </p:sp>
      <p:sp>
        <p:nvSpPr>
          <p:cNvPr id="3" name="Content Placeholder 2"/>
          <p:cNvSpPr>
            <a:spLocks noGrp="1"/>
          </p:cNvSpPr>
          <p:nvPr>
            <p:ph idx="1"/>
          </p:nvPr>
        </p:nvSpPr>
        <p:spPr/>
        <p:txBody>
          <a:bodyPr>
            <a:normAutofit fontScale="92500" lnSpcReduction="10000"/>
          </a:bodyPr>
          <a:lstStyle/>
          <a:p>
            <a:r>
              <a:rPr lang="en-US" dirty="0"/>
              <a:t>If you don’t speak Japanese, remember that your body language and actions will be speaking for you. </a:t>
            </a:r>
          </a:p>
          <a:p>
            <a:r>
              <a:rPr lang="en-US" dirty="0"/>
              <a:t>Be on time! </a:t>
            </a:r>
          </a:p>
          <a:p>
            <a:r>
              <a:rPr lang="en-US" dirty="0"/>
              <a:t>Be pro-active. </a:t>
            </a:r>
          </a:p>
          <a:p>
            <a:r>
              <a:rPr lang="en-US" dirty="0"/>
              <a:t>Keep a running list of the words and phrases you learn every day. </a:t>
            </a:r>
          </a:p>
          <a:p>
            <a:r>
              <a:rPr lang="en-US" dirty="0"/>
              <a:t>Never travel without your Resident Card (</a:t>
            </a:r>
            <a:r>
              <a:rPr lang="ja-JP" altLang="en-US" dirty="0"/>
              <a:t>在留カード</a:t>
            </a:r>
            <a:r>
              <a:rPr lang="en-US" altLang="ja-JP" dirty="0"/>
              <a:t>)</a:t>
            </a:r>
            <a:r>
              <a:rPr lang="en-US" dirty="0"/>
              <a:t>. </a:t>
            </a:r>
          </a:p>
          <a:p>
            <a:r>
              <a:rPr lang="en-US" dirty="0"/>
              <a:t>If you’re having a problem with something at home or elsewhere and can’t find the words to describe it, take photos to show your JTE/CIR. </a:t>
            </a:r>
          </a:p>
          <a:p>
            <a:pPr marL="0" indent="0">
              <a:buNone/>
            </a:pPr>
            <a:r>
              <a:rPr lang="en-US" dirty="0"/>
              <a:t>• Volunteer </a:t>
            </a:r>
          </a:p>
          <a:p>
            <a:pPr marL="0" indent="0">
              <a:buNone/>
            </a:pPr>
            <a:r>
              <a:rPr lang="en-US" dirty="0"/>
              <a:t>• Get out and do things!</a:t>
            </a:r>
          </a:p>
        </p:txBody>
      </p:sp>
    </p:spTree>
    <p:extLst>
      <p:ext uri="{BB962C8B-B14F-4D97-AF65-F5344CB8AC3E}">
        <p14:creationId xmlns:p14="http://schemas.microsoft.com/office/powerpoint/2010/main" val="2359168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Useful resources</a:t>
            </a:r>
          </a:p>
        </p:txBody>
      </p:sp>
      <p:sp>
        <p:nvSpPr>
          <p:cNvPr id="3" name="Content Placeholder 2"/>
          <p:cNvSpPr>
            <a:spLocks noGrp="1"/>
          </p:cNvSpPr>
          <p:nvPr>
            <p:ph idx="1"/>
          </p:nvPr>
        </p:nvSpPr>
        <p:spPr/>
        <p:txBody>
          <a:bodyPr>
            <a:normAutofit lnSpcReduction="10000"/>
          </a:bodyPr>
          <a:lstStyle/>
          <a:p>
            <a:r>
              <a:rPr lang="en-US" dirty="0">
                <a:hlinkClick r:id="rId2"/>
              </a:rPr>
              <a:t>http://www.gunmajet.net/</a:t>
            </a:r>
            <a:r>
              <a:rPr lang="en-US" dirty="0"/>
              <a:t> - GAJET’s website which is full of useful articles for new JETs [Shameless plug – I have some articles on here].</a:t>
            </a:r>
          </a:p>
          <a:p>
            <a:r>
              <a:rPr lang="en-US" dirty="0">
                <a:hlinkClick r:id="rId3"/>
              </a:rPr>
              <a:t>http://www.englipedia.net/Pages/default.aspx</a:t>
            </a:r>
            <a:r>
              <a:rPr lang="en-US" dirty="0"/>
              <a:t> - The greatest resource for quick lesson ideas and games. This site makes lesson planning a breeze.</a:t>
            </a:r>
          </a:p>
          <a:p>
            <a:r>
              <a:rPr lang="en-US" dirty="0">
                <a:hlinkClick r:id="rId4"/>
              </a:rPr>
              <a:t>http://japaneseruleof7.com/</a:t>
            </a:r>
            <a:r>
              <a:rPr lang="en-US" dirty="0"/>
              <a:t> - This is a hilarious blog, after a few months in Japan you will relate to it all too well.</a:t>
            </a:r>
          </a:p>
          <a:p>
            <a:r>
              <a:rPr lang="en-US" dirty="0">
                <a:hlinkClick r:id="rId5"/>
              </a:rPr>
              <a:t>http://www.survivingnjapan.com/</a:t>
            </a:r>
            <a:endParaRPr lang="en-US" dirty="0"/>
          </a:p>
          <a:p>
            <a:r>
              <a:rPr lang="en-US" dirty="0">
                <a:hlinkClick r:id="rId6"/>
              </a:rPr>
              <a:t>https://www.timeout.com/tokyo</a:t>
            </a:r>
            <a:r>
              <a:rPr lang="en-US" dirty="0"/>
              <a:t> If you live near Tokyo you can find countless events on here.</a:t>
            </a:r>
          </a:p>
        </p:txBody>
      </p:sp>
    </p:spTree>
    <p:extLst>
      <p:ext uri="{BB962C8B-B14F-4D97-AF65-F5344CB8AC3E}">
        <p14:creationId xmlns:p14="http://schemas.microsoft.com/office/powerpoint/2010/main" val="701325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may contain: 2 people, people smiling, people stan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246" y="280803"/>
            <a:ext cx="8429625" cy="6322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239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ぐんまちゃん"/>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5599" y="5083592"/>
            <a:ext cx="1474177" cy="16777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dirty="0"/>
              <a:t>Before Leaving for Japan</a:t>
            </a:r>
          </a:p>
        </p:txBody>
      </p:sp>
      <p:sp>
        <p:nvSpPr>
          <p:cNvPr id="3" name="Content Placeholder 2"/>
          <p:cNvSpPr>
            <a:spLocks noGrp="1"/>
          </p:cNvSpPr>
          <p:nvPr>
            <p:ph idx="1"/>
          </p:nvPr>
        </p:nvSpPr>
        <p:spPr/>
        <p:txBody>
          <a:bodyPr/>
          <a:lstStyle/>
          <a:p>
            <a:r>
              <a:rPr lang="en-US" dirty="0"/>
              <a:t>Make sure you have enough money to last you until your first payday. </a:t>
            </a:r>
          </a:p>
          <a:p>
            <a:pPr lvl="1"/>
            <a:r>
              <a:rPr lang="en-US" dirty="0"/>
              <a:t>There will be some upfront expenses (apartment, cell phone, travel, “networking” with other JETs)</a:t>
            </a:r>
          </a:p>
          <a:p>
            <a:r>
              <a:rPr lang="en-US" dirty="0"/>
              <a:t>Have copies of your passport signature and visa pages, as well as any other documents you think you may need (tax forms, Rx notice, </a:t>
            </a:r>
            <a:r>
              <a:rPr lang="en-US" dirty="0" err="1"/>
              <a:t>etc</a:t>
            </a:r>
            <a:r>
              <a:rPr lang="en-US" dirty="0"/>
              <a:t>).  </a:t>
            </a:r>
          </a:p>
          <a:p>
            <a:r>
              <a:rPr lang="en-US" dirty="0"/>
              <a:t>Bring food you can’t live without if you expect to be very rural. Bring cosmetic/toiletry brands you like as Japanese brands can be a let down. Don’t overdo it, Costco and Amazon are still around if you need a taste of home or miss your brands. </a:t>
            </a:r>
          </a:p>
        </p:txBody>
      </p:sp>
    </p:spTree>
    <p:extLst>
      <p:ext uri="{BB962C8B-B14F-4D97-AF65-F5344CB8AC3E}">
        <p14:creationId xmlns:p14="http://schemas.microsoft.com/office/powerpoint/2010/main" val="863010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ぐんまちゃん"/>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4031" y="4086225"/>
            <a:ext cx="3318960" cy="2671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dirty="0"/>
              <a:t>Before Leaving for Japan</a:t>
            </a:r>
          </a:p>
        </p:txBody>
      </p:sp>
      <p:sp>
        <p:nvSpPr>
          <p:cNvPr id="3" name="Content Placeholder 2"/>
          <p:cNvSpPr>
            <a:spLocks noGrp="1"/>
          </p:cNvSpPr>
          <p:nvPr>
            <p:ph idx="1"/>
          </p:nvPr>
        </p:nvSpPr>
        <p:spPr/>
        <p:txBody>
          <a:bodyPr>
            <a:normAutofit lnSpcReduction="10000"/>
          </a:bodyPr>
          <a:lstStyle/>
          <a:p>
            <a:r>
              <a:rPr lang="en-US" dirty="0"/>
              <a:t>Talk to your predecessor about</a:t>
            </a:r>
          </a:p>
          <a:p>
            <a:pPr lvl="1"/>
            <a:r>
              <a:rPr lang="en-US" dirty="0"/>
              <a:t>What your schools are like – how many teachers and students, teaching schedule, team teaching, </a:t>
            </a:r>
            <a:r>
              <a:rPr lang="en-US" dirty="0" err="1"/>
              <a:t>etc</a:t>
            </a:r>
            <a:r>
              <a:rPr lang="en-US" dirty="0"/>
              <a:t>…</a:t>
            </a:r>
          </a:p>
          <a:p>
            <a:pPr lvl="1"/>
            <a:r>
              <a:rPr lang="en-US" dirty="0"/>
              <a:t>What your living situation is – are you taking over their apartment, are they selling/giving you furniture, rent/utility costs, </a:t>
            </a:r>
            <a:r>
              <a:rPr lang="en-US" dirty="0" err="1"/>
              <a:t>etc</a:t>
            </a:r>
            <a:r>
              <a:rPr lang="en-US" dirty="0"/>
              <a:t>…</a:t>
            </a:r>
          </a:p>
          <a:p>
            <a:pPr lvl="1"/>
            <a:r>
              <a:rPr lang="en-US" dirty="0"/>
              <a:t>What the area is like – supermarkets, </a:t>
            </a:r>
            <a:r>
              <a:rPr lang="en-US" dirty="0" err="1"/>
              <a:t>conbini</a:t>
            </a:r>
            <a:r>
              <a:rPr lang="en-US" dirty="0"/>
              <a:t>, izakaya, tourist attractions…</a:t>
            </a:r>
          </a:p>
          <a:p>
            <a:r>
              <a:rPr lang="en-US" dirty="0"/>
              <a:t>Study Japanese (JLPT, </a:t>
            </a:r>
            <a:r>
              <a:rPr lang="en-US" dirty="0" err="1"/>
              <a:t>Memrise</a:t>
            </a:r>
            <a:r>
              <a:rPr lang="en-US" dirty="0"/>
              <a:t>, Tutor, Classes, CLAIR)</a:t>
            </a:r>
          </a:p>
          <a:p>
            <a:r>
              <a:rPr lang="en-US" dirty="0"/>
              <a:t>Get an IDL</a:t>
            </a:r>
          </a:p>
          <a:p>
            <a:r>
              <a:rPr lang="en-US" dirty="0"/>
              <a:t>Join your Prefecture’s JET/ ALT </a:t>
            </a:r>
            <a:r>
              <a:rPr lang="en-US" dirty="0" err="1"/>
              <a:t>facebook</a:t>
            </a:r>
            <a:r>
              <a:rPr lang="en-US" dirty="0"/>
              <a:t> page</a:t>
            </a:r>
          </a:p>
          <a:p>
            <a:r>
              <a:rPr lang="en-US" dirty="0"/>
              <a:t>Create your self-introduction lesson!</a:t>
            </a:r>
          </a:p>
          <a:p>
            <a:endParaRPr lang="en-US" dirty="0"/>
          </a:p>
        </p:txBody>
      </p:sp>
    </p:spTree>
    <p:extLst>
      <p:ext uri="{BB962C8B-B14F-4D97-AF65-F5344CB8AC3E}">
        <p14:creationId xmlns:p14="http://schemas.microsoft.com/office/powerpoint/2010/main" val="3347966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Arrival and Tokyo Orientation</a:t>
            </a:r>
          </a:p>
        </p:txBody>
      </p:sp>
      <p:sp>
        <p:nvSpPr>
          <p:cNvPr id="3" name="Content Placeholder 2"/>
          <p:cNvSpPr>
            <a:spLocks noGrp="1"/>
          </p:cNvSpPr>
          <p:nvPr>
            <p:ph idx="1"/>
          </p:nvPr>
        </p:nvSpPr>
        <p:spPr/>
        <p:txBody>
          <a:bodyPr/>
          <a:lstStyle/>
          <a:p>
            <a:r>
              <a:rPr lang="en-US" dirty="0"/>
              <a:t>Upon arrival you will receive your residence card, keep this with you at all times.</a:t>
            </a:r>
          </a:p>
          <a:p>
            <a:r>
              <a:rPr lang="en-US" dirty="0"/>
              <a:t>Meet JETs from other prefectures. </a:t>
            </a:r>
          </a:p>
          <a:p>
            <a:pPr lvl="1"/>
            <a:r>
              <a:rPr lang="en-US" dirty="0"/>
              <a:t>Making friends with other JETs can open up future travel opportunities.</a:t>
            </a:r>
          </a:p>
          <a:p>
            <a:r>
              <a:rPr lang="en-US" dirty="0"/>
              <a:t>Learn teaching skills / life skills for having a successful experience in Japan. </a:t>
            </a:r>
          </a:p>
          <a:p>
            <a:r>
              <a:rPr lang="en-US" dirty="0"/>
              <a:t>Explore Tokyo!</a:t>
            </a:r>
          </a:p>
        </p:txBody>
      </p:sp>
      <p:pic>
        <p:nvPicPr>
          <p:cNvPr id="4098" name="Picture 2" descr="Image result for ぐんまちゃん"/>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9039" y="4136782"/>
            <a:ext cx="2247900" cy="2528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738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Your First Week in Japan</a:t>
            </a:r>
          </a:p>
        </p:txBody>
      </p:sp>
      <p:sp>
        <p:nvSpPr>
          <p:cNvPr id="3" name="Content Placeholder 2"/>
          <p:cNvSpPr>
            <a:spLocks noGrp="1"/>
          </p:cNvSpPr>
          <p:nvPr>
            <p:ph idx="1"/>
          </p:nvPr>
        </p:nvSpPr>
        <p:spPr/>
        <p:txBody>
          <a:bodyPr>
            <a:normAutofit lnSpcReduction="10000"/>
          </a:bodyPr>
          <a:lstStyle/>
          <a:p>
            <a:r>
              <a:rPr lang="en-US" dirty="0"/>
              <a:t>Your supervisor or </a:t>
            </a:r>
            <a:r>
              <a:rPr lang="en-US" dirty="0" err="1"/>
              <a:t>Senpai</a:t>
            </a:r>
            <a:r>
              <a:rPr lang="en-US" dirty="0"/>
              <a:t> JETs will usually have a schedule for your first day or two, this includes: </a:t>
            </a:r>
          </a:p>
          <a:p>
            <a:pPr lvl="1"/>
            <a:r>
              <a:rPr lang="en-US" sz="2000" dirty="0"/>
              <a:t>opening a bank account (and learning that ATMs aren’t 24/7)</a:t>
            </a:r>
          </a:p>
          <a:p>
            <a:pPr lvl="1"/>
            <a:r>
              <a:rPr lang="en-US" sz="2000" dirty="0"/>
              <a:t>Getting an </a:t>
            </a:r>
            <a:r>
              <a:rPr lang="en-US" sz="2000" dirty="0" err="1"/>
              <a:t>Inkan</a:t>
            </a:r>
            <a:r>
              <a:rPr lang="en-US" sz="2000" dirty="0"/>
              <a:t>/Hanko (Personal stamp)</a:t>
            </a:r>
          </a:p>
          <a:p>
            <a:pPr lvl="1"/>
            <a:r>
              <a:rPr lang="en-US" sz="2000" dirty="0"/>
              <a:t>getting an apartment (you may be doing a homestay if you aren’t moving into your predecessors apartment right away) </a:t>
            </a:r>
          </a:p>
          <a:p>
            <a:pPr lvl="1"/>
            <a:r>
              <a:rPr lang="en-US" sz="2000" dirty="0"/>
              <a:t>phone/internet </a:t>
            </a:r>
          </a:p>
          <a:p>
            <a:pPr lvl="1"/>
            <a:r>
              <a:rPr lang="en-US" sz="2000" dirty="0"/>
              <a:t>turning on utilities </a:t>
            </a:r>
          </a:p>
          <a:p>
            <a:pPr lvl="1"/>
            <a:r>
              <a:rPr lang="en-US" sz="2000" dirty="0"/>
              <a:t>using appliances (make sure you know how to use your appliances…)</a:t>
            </a:r>
          </a:p>
          <a:p>
            <a:pPr lvl="1"/>
            <a:r>
              <a:rPr lang="en-US" sz="2000" dirty="0"/>
              <a:t>paying bills</a:t>
            </a:r>
          </a:p>
          <a:p>
            <a:r>
              <a:rPr lang="en-US" dirty="0"/>
              <a:t>Hit up the Daiso/</a:t>
            </a:r>
            <a:r>
              <a:rPr lang="en-US" dirty="0" err="1"/>
              <a:t>hyaku-en</a:t>
            </a:r>
            <a:r>
              <a:rPr lang="en-US" dirty="0"/>
              <a:t> stores and Hard-off/ second-hand stores first for your apartment needs.</a:t>
            </a:r>
          </a:p>
          <a:p>
            <a:pPr marL="0" indent="0">
              <a:buNone/>
            </a:pPr>
            <a:endParaRPr lang="en-US" dirty="0"/>
          </a:p>
          <a:p>
            <a:pPr marL="0" indent="0">
              <a:buNone/>
            </a:pPr>
            <a:endParaRPr lang="en-US" dirty="0"/>
          </a:p>
          <a:p>
            <a:pPr marL="0" indent="0">
              <a:buNone/>
            </a:pPr>
            <a:endParaRPr lang="en-US" dirty="0"/>
          </a:p>
          <a:p>
            <a:endParaRPr lang="en-US" dirty="0"/>
          </a:p>
          <a:p>
            <a:endParaRPr lang="en-US" dirty="0"/>
          </a:p>
        </p:txBody>
      </p:sp>
      <p:pic>
        <p:nvPicPr>
          <p:cNvPr id="7170" name="Picture 2" descr="Image result for ぐんまちゃん"/>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004" y="0"/>
            <a:ext cx="2095996"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54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ぐんまちゃん"/>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5688" y="79131"/>
            <a:ext cx="2267489" cy="21541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dirty="0"/>
              <a:t>Your First Week in Japan</a:t>
            </a:r>
          </a:p>
        </p:txBody>
      </p:sp>
      <p:sp>
        <p:nvSpPr>
          <p:cNvPr id="3" name="Content Placeholder 2"/>
          <p:cNvSpPr>
            <a:spLocks noGrp="1"/>
          </p:cNvSpPr>
          <p:nvPr>
            <p:ph idx="1"/>
          </p:nvPr>
        </p:nvSpPr>
        <p:spPr/>
        <p:txBody>
          <a:bodyPr>
            <a:normAutofit lnSpcReduction="10000"/>
          </a:bodyPr>
          <a:lstStyle/>
          <a:p>
            <a:r>
              <a:rPr lang="en-US" dirty="0"/>
              <a:t>Learn your neighborhood!</a:t>
            </a:r>
          </a:p>
          <a:p>
            <a:r>
              <a:rPr lang="en-US" dirty="0"/>
              <a:t>Get a good Japanese dictionary app, also familiarize yourself with </a:t>
            </a:r>
            <a:r>
              <a:rPr lang="en-US" dirty="0" err="1"/>
              <a:t>Hyperdia</a:t>
            </a:r>
            <a:r>
              <a:rPr lang="en-US" dirty="0"/>
              <a:t>.</a:t>
            </a:r>
          </a:p>
          <a:p>
            <a:r>
              <a:rPr lang="en-US" dirty="0"/>
              <a:t>Your BoE may have you participate in summer English programs so that you can meet other ALTs and familiarize yourself with the English level of students in your town. </a:t>
            </a:r>
          </a:p>
          <a:p>
            <a:r>
              <a:rPr lang="en-US" dirty="0"/>
              <a:t>Summer events usually happen in the first few weeks of August, check out a </a:t>
            </a:r>
            <a:r>
              <a:rPr lang="en-US" dirty="0" err="1"/>
              <a:t>Matsuri</a:t>
            </a:r>
            <a:r>
              <a:rPr lang="en-US" dirty="0"/>
              <a:t> or two. </a:t>
            </a:r>
          </a:p>
          <a:p>
            <a:r>
              <a:rPr lang="en-US" dirty="0"/>
              <a:t>You will have a lot of free time – use it wisely. Plan for lessons, make friends, and get settled in before work starts. </a:t>
            </a:r>
          </a:p>
          <a:p>
            <a:pPr marL="0" indent="0">
              <a:buNone/>
            </a:pPr>
            <a:endParaRPr lang="en-US" dirty="0"/>
          </a:p>
        </p:txBody>
      </p:sp>
    </p:spTree>
    <p:extLst>
      <p:ext uri="{BB962C8B-B14F-4D97-AF65-F5344CB8AC3E}">
        <p14:creationId xmlns:p14="http://schemas.microsoft.com/office/powerpoint/2010/main" val="3266200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Your Schools</a:t>
            </a:r>
          </a:p>
        </p:txBody>
      </p:sp>
      <p:sp>
        <p:nvSpPr>
          <p:cNvPr id="3" name="Content Placeholder 2"/>
          <p:cNvSpPr>
            <a:spLocks noGrp="1"/>
          </p:cNvSpPr>
          <p:nvPr>
            <p:ph idx="1"/>
          </p:nvPr>
        </p:nvSpPr>
        <p:spPr/>
        <p:txBody>
          <a:bodyPr/>
          <a:lstStyle/>
          <a:p>
            <a:r>
              <a:rPr lang="en-US" dirty="0"/>
              <a:t>Your supervisor will bring you to each of your schools so you can exchange formalities with the Principal and VP. This usually happens within the first week or two. </a:t>
            </a:r>
          </a:p>
          <a:p>
            <a:pPr lvl="1"/>
            <a:r>
              <a:rPr lang="en-US" dirty="0"/>
              <a:t>Bring your omiyage</a:t>
            </a:r>
          </a:p>
          <a:p>
            <a:pPr lvl="1"/>
            <a:r>
              <a:rPr lang="en-US" dirty="0"/>
              <a:t>Establish your first official working day. Try to push this off for a week or two so that you can explore your town. </a:t>
            </a:r>
          </a:p>
          <a:p>
            <a:r>
              <a:rPr lang="en-US" dirty="0"/>
              <a:t>If you have multiple schools or don’t live very close to your school make sure you mark it on google maps. Get phone contacts for the school as well so you can call in if you have any problems. </a:t>
            </a:r>
          </a:p>
          <a:p>
            <a:endParaRPr lang="en-US" dirty="0"/>
          </a:p>
        </p:txBody>
      </p:sp>
      <p:pic>
        <p:nvPicPr>
          <p:cNvPr id="819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13497"/>
            <a:ext cx="1695450" cy="1628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70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School Life</a:t>
            </a:r>
          </a:p>
        </p:txBody>
      </p:sp>
      <p:sp>
        <p:nvSpPr>
          <p:cNvPr id="3" name="Content Placeholder 2"/>
          <p:cNvSpPr>
            <a:spLocks noGrp="1"/>
          </p:cNvSpPr>
          <p:nvPr>
            <p:ph idx="1"/>
          </p:nvPr>
        </p:nvSpPr>
        <p:spPr/>
        <p:txBody>
          <a:bodyPr/>
          <a:lstStyle/>
          <a:p>
            <a:r>
              <a:rPr lang="en-US" dirty="0"/>
              <a:t>Establish with your Principal/VP: </a:t>
            </a:r>
          </a:p>
          <a:p>
            <a:pPr lvl="1"/>
            <a:r>
              <a:rPr lang="en-US" dirty="0"/>
              <a:t>What time you should arrive for work. </a:t>
            </a:r>
          </a:p>
          <a:p>
            <a:pPr lvl="1"/>
            <a:r>
              <a:rPr lang="en-US" dirty="0"/>
              <a:t>What attire is appropriate for work. NOTE: First day wear a full business suit. Overdress at first before you know how everyone else dresses. </a:t>
            </a:r>
          </a:p>
          <a:p>
            <a:pPr lvl="1"/>
            <a:r>
              <a:rPr lang="en-US" dirty="0"/>
              <a:t>Expected responsibilities. </a:t>
            </a:r>
          </a:p>
          <a:p>
            <a:pPr lvl="1"/>
            <a:r>
              <a:rPr lang="en-US" dirty="0"/>
              <a:t>Food allergies you may have. (get ready for the greatness that is KYUSHOKU)</a:t>
            </a:r>
          </a:p>
          <a:p>
            <a:r>
              <a:rPr lang="en-US" dirty="0"/>
              <a:t> Ask your JTE for a seating chart of the staffroom so you can learn your coworker’s names. </a:t>
            </a:r>
          </a:p>
          <a:p>
            <a:r>
              <a:rPr lang="en-US" dirty="0"/>
              <a:t>Ask your JTE what your team teaching schedule will be, what your responsibilities are, and about the English level of your students.</a:t>
            </a:r>
          </a:p>
        </p:txBody>
      </p:sp>
      <p:pic>
        <p:nvPicPr>
          <p:cNvPr id="614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8264" y="76199"/>
            <a:ext cx="2775810"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90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Your Life</a:t>
            </a:r>
          </a:p>
        </p:txBody>
      </p:sp>
      <p:sp>
        <p:nvSpPr>
          <p:cNvPr id="3" name="Content Placeholder 2"/>
          <p:cNvSpPr>
            <a:spLocks noGrp="1"/>
          </p:cNvSpPr>
          <p:nvPr>
            <p:ph idx="1"/>
          </p:nvPr>
        </p:nvSpPr>
        <p:spPr/>
        <p:txBody>
          <a:bodyPr/>
          <a:lstStyle/>
          <a:p>
            <a:r>
              <a:rPr lang="en-US" dirty="0"/>
              <a:t>Attend as many of your local AJET events as you can. </a:t>
            </a:r>
          </a:p>
          <a:p>
            <a:r>
              <a:rPr lang="en-US" dirty="0"/>
              <a:t>Get involved with school clubs, Japanese study groups, or continue your hobbies from home.</a:t>
            </a:r>
          </a:p>
          <a:p>
            <a:r>
              <a:rPr lang="en-US" dirty="0"/>
              <a:t>Travel in and outside Japan. </a:t>
            </a:r>
          </a:p>
          <a:p>
            <a:r>
              <a:rPr lang="en-US" dirty="0"/>
              <a:t>Make the most of your time!</a:t>
            </a:r>
          </a:p>
          <a:p>
            <a:pPr marL="0" indent="0">
              <a:buNone/>
            </a:pPr>
            <a:endParaRPr lang="en-US" dirty="0"/>
          </a:p>
        </p:txBody>
      </p:sp>
      <p:pic>
        <p:nvPicPr>
          <p:cNvPr id="5122" name="Picture 2" descr="Image result for ぐんまちゃん"/>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2189" y="3105149"/>
            <a:ext cx="3396886" cy="360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201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521</TotalTime>
  <Words>968</Words>
  <Application>Microsoft Office PowerPoint</Application>
  <PresentationFormat>Widescreen</PresentationFormat>
  <Paragraphs>75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游ゴシック</vt:lpstr>
      <vt:lpstr>Arial</vt:lpstr>
      <vt:lpstr>Calibri</vt:lpstr>
      <vt:lpstr>Calibri Light</vt:lpstr>
      <vt:lpstr>Office Theme</vt:lpstr>
      <vt:lpstr>What to Expect</vt:lpstr>
      <vt:lpstr>Before Leaving for Japan</vt:lpstr>
      <vt:lpstr>Before Leaving for Japan</vt:lpstr>
      <vt:lpstr>Arrival and Tokyo Orientation</vt:lpstr>
      <vt:lpstr>Your First Week in Japan</vt:lpstr>
      <vt:lpstr>Your First Week in Japan</vt:lpstr>
      <vt:lpstr>Your Schools</vt:lpstr>
      <vt:lpstr>School Life</vt:lpstr>
      <vt:lpstr>Your Life</vt:lpstr>
      <vt:lpstr>General Advice</vt:lpstr>
      <vt:lpstr>Useful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to Expect</dc:title>
  <dc:creator>Patrick Penny</dc:creator>
  <cp:lastModifiedBy>Patrick Penny</cp:lastModifiedBy>
  <cp:revision>19</cp:revision>
  <dcterms:created xsi:type="dcterms:W3CDTF">2017-06-12T13:29:45Z</dcterms:created>
  <dcterms:modified xsi:type="dcterms:W3CDTF">2017-06-15T20:31:18Z</dcterms:modified>
</cp:coreProperties>
</file>