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aleway"/>
      <p:regular r:id="rId21"/>
      <p:bold r:id="rId22"/>
      <p:italic r:id="rId23"/>
      <p:boldItalic r:id="rId24"/>
    </p:embeddedFont>
    <p:embeddedFont>
      <p:font typeface="Roboto"/>
      <p:regular r:id="rId25"/>
      <p:bold r:id="rId26"/>
      <p:italic r:id="rId27"/>
      <p:boldItalic r:id="rId28"/>
    </p:embeddedFont>
    <p:embeddedFont>
      <p:font typeface="Source Sans Pr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aleway-bold.fntdata"/><Relationship Id="rId21" Type="http://schemas.openxmlformats.org/officeDocument/2006/relationships/font" Target="fonts/Raleway-regular.fntdata"/><Relationship Id="rId24" Type="http://schemas.openxmlformats.org/officeDocument/2006/relationships/font" Target="fonts/Raleway-boldItalic.fntdata"/><Relationship Id="rId23" Type="http://schemas.openxmlformats.org/officeDocument/2006/relationships/font" Target="fonts/Raleway-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SourceSansPro-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SourceSansPro-italic.fntdata"/><Relationship Id="rId30" Type="http://schemas.openxmlformats.org/officeDocument/2006/relationships/font" Target="fonts/SourceSansPro-bold.fntdata"/><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font" Target="fonts/SourceSansPro-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343227f3f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343227f3f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1d2ffae181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11d2ffae181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1d2ffae181_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11d2ffae181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1d2ffae181_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1d2ffae181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1d2ffae181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1d2ffae181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1d2ffae181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11d2ffae181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1d2ffae181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1d2ffae181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1d2ffae181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1d2ffae181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1d2ffae181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1d2ffae181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1d2ffae181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1d2ffae181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343227f3f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343227f3f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1d2ffae181_1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1d2ffae181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343227f3f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343227f3f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1d2ffae181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1d2ffae181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485875" y="264475"/>
            <a:ext cx="8183700" cy="14736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2" name="Google Shape;12;p2"/>
          <p:cNvSpPr txBox="1"/>
          <p:nvPr>
            <p:ph idx="1" type="subTitle"/>
          </p:nvPr>
        </p:nvSpPr>
        <p:spPr>
          <a:xfrm>
            <a:off x="485875" y="1738075"/>
            <a:ext cx="8183700" cy="861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7"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1"/>
          <p:cNvSpPr txBox="1"/>
          <p:nvPr>
            <p:ph hasCustomPrompt="1" type="title"/>
          </p:nvPr>
        </p:nvSpPr>
        <p:spPr>
          <a:xfrm>
            <a:off x="311700" y="743001"/>
            <a:ext cx="8520600" cy="200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p:nvPr>
            <p:ph idx="1" type="body"/>
          </p:nvPr>
        </p:nvSpPr>
        <p:spPr>
          <a:xfrm>
            <a:off x="311700" y="2845182"/>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
          <p:cNvSpPr txBox="1"/>
          <p:nvPr>
            <p:ph type="title"/>
          </p:nvPr>
        </p:nvSpPr>
        <p:spPr>
          <a:xfrm>
            <a:off x="485875" y="1714500"/>
            <a:ext cx="8183700" cy="785700"/>
          </a:xfrm>
          <a:prstGeom prst="rect">
            <a:avLst/>
          </a:prstGeom>
        </p:spPr>
        <p:txBody>
          <a:bodyPr anchorCtr="0" anchor="b"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7" name="Google Shape;17;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1" name="Google Shape;21;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9" name="Google Shape;29;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34" name="Shape 34"/>
        <p:cNvGrpSpPr/>
        <p:nvPr/>
      </p:nvGrpSpPr>
      <p:grpSpPr>
        <a:xfrm>
          <a:off x="0" y="0"/>
          <a:ext cx="0" cy="0"/>
          <a:chOff x="0" y="0"/>
          <a:chExt cx="0" cy="0"/>
        </a:xfrm>
      </p:grpSpPr>
      <p:sp>
        <p:nvSpPr>
          <p:cNvPr id="35" name="Google Shape;35;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6" name="Google Shape;36;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9" name="Google Shape;39;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0" name="Google Shape;40;p9"/>
          <p:cNvSpPr txBox="1"/>
          <p:nvPr>
            <p:ph type="title"/>
          </p:nvPr>
        </p:nvSpPr>
        <p:spPr>
          <a:xfrm>
            <a:off x="265500" y="1181700"/>
            <a:ext cx="4045200" cy="15336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1" name="Google Shape;41;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Google Shape;42;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3" name="Google Shape;43;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None/>
              <a:defRPr sz="2100"/>
            </a:lvl1pPr>
          </a:lstStyle>
          <a:p/>
        </p:txBody>
      </p:sp>
      <p:sp>
        <p:nvSpPr>
          <p:cNvPr id="46" name="Google Shape;46;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l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indent="-317500" lvl="1" marL="9144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indent="-317500" lvl="2" marL="13716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indent="-317500" lvl="3" marL="18288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indent="-317500" lvl="4" marL="22860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indent="-317500" lvl="5" marL="27432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indent="-317500" lvl="6" marL="32004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indent="-317500" lvl="7" marL="36576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indent="-317500" lvl="8" marL="41148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485875" y="264475"/>
            <a:ext cx="8183700" cy="1473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Mental </a:t>
            </a:r>
            <a:endParaRPr/>
          </a:p>
          <a:p>
            <a:pPr indent="0" lvl="0" marL="0" rtl="0" algn="l">
              <a:spcBef>
                <a:spcPts val="0"/>
              </a:spcBef>
              <a:spcAft>
                <a:spcPts val="0"/>
              </a:spcAft>
              <a:buNone/>
            </a:pPr>
            <a:r>
              <a:rPr lang="en"/>
              <a:t>Wellbeing</a:t>
            </a:r>
            <a:endParaRPr/>
          </a:p>
        </p:txBody>
      </p:sp>
      <p:sp>
        <p:nvSpPr>
          <p:cNvPr id="59" name="Google Shape;59;p13"/>
          <p:cNvSpPr txBox="1"/>
          <p:nvPr>
            <p:ph idx="1" type="subTitle"/>
          </p:nvPr>
        </p:nvSpPr>
        <p:spPr>
          <a:xfrm>
            <a:off x="485875" y="1738075"/>
            <a:ext cx="8183700" cy="8610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solidFill>
                  <a:schemeClr val="dk2"/>
                </a:solidFill>
              </a:rPr>
              <a:t>Taking Care of No. 1</a:t>
            </a:r>
            <a:endParaRPr>
              <a:solidFill>
                <a:schemeClr val="dk2"/>
              </a:solidFill>
            </a:endParaRPr>
          </a:p>
          <a:p>
            <a:pPr indent="0" lvl="0" marL="0" rtl="0" algn="l">
              <a:spcBef>
                <a:spcPts val="0"/>
              </a:spcBef>
              <a:spcAft>
                <a:spcPts val="0"/>
              </a:spcAft>
              <a:buNone/>
            </a:pPr>
            <a:r>
              <a:rPr lang="en">
                <a:solidFill>
                  <a:schemeClr val="dk2"/>
                </a:solidFill>
              </a:rPr>
              <a:t>By Andre Perez</a:t>
            </a:r>
            <a:endParaRPr>
              <a:solidFill>
                <a:schemeClr val="dk2"/>
              </a:solidFill>
            </a:endParaRPr>
          </a:p>
        </p:txBody>
      </p:sp>
      <p:pic>
        <p:nvPicPr>
          <p:cNvPr id="60" name="Google Shape;60;p13"/>
          <p:cNvPicPr preferRelativeResize="0"/>
          <p:nvPr/>
        </p:nvPicPr>
        <p:blipFill rotWithShape="1">
          <a:blip r:embed="rId3">
            <a:alphaModFix/>
          </a:blip>
          <a:srcRect b="0" l="0" r="0" t="0"/>
          <a:stretch/>
        </p:blipFill>
        <p:spPr>
          <a:xfrm>
            <a:off x="4010725" y="0"/>
            <a:ext cx="5143500" cy="5143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to Get Enough Sleep?</a:t>
            </a:r>
            <a:endParaRPr/>
          </a:p>
        </p:txBody>
      </p:sp>
      <p:sp>
        <p:nvSpPr>
          <p:cNvPr id="114" name="Google Shape;114;p22"/>
          <p:cNvSpPr txBox="1"/>
          <p:nvPr>
            <p:ph idx="1" type="body"/>
          </p:nvPr>
        </p:nvSpPr>
        <p:spPr>
          <a:xfrm>
            <a:off x="311700" y="1068425"/>
            <a:ext cx="9235200" cy="4293300"/>
          </a:xfrm>
          <a:prstGeom prst="rect">
            <a:avLst/>
          </a:prstGeom>
        </p:spPr>
        <p:txBody>
          <a:bodyPr anchorCtr="0" anchor="t" bIns="91425" lIns="91425" spcFirstLastPara="1" rIns="91425" wrap="square" tIns="91425">
            <a:normAutofit fontScale="62500" lnSpcReduction="10000"/>
          </a:bodyPr>
          <a:lstStyle/>
          <a:p>
            <a:pPr indent="-341709" lvl="0" marL="457200" rtl="0" algn="l">
              <a:spcBef>
                <a:spcPts val="0"/>
              </a:spcBef>
              <a:spcAft>
                <a:spcPts val="0"/>
              </a:spcAft>
              <a:buClr>
                <a:schemeClr val="dk2"/>
              </a:buClr>
              <a:buSzPct val="100000"/>
              <a:buAutoNum type="arabicPeriod"/>
            </a:pPr>
            <a:r>
              <a:rPr b="1" lang="en" sz="2850">
                <a:solidFill>
                  <a:schemeClr val="dk2"/>
                </a:solidFill>
              </a:rPr>
              <a:t>Exercise during the day, not too late at night (4 hours or so)</a:t>
            </a:r>
            <a:endParaRPr b="1" sz="2850">
              <a:solidFill>
                <a:schemeClr val="dk2"/>
              </a:solidFill>
            </a:endParaRPr>
          </a:p>
          <a:p>
            <a:pPr indent="-341709" lvl="0" marL="457200" rtl="0" algn="l">
              <a:spcBef>
                <a:spcPts val="0"/>
              </a:spcBef>
              <a:spcAft>
                <a:spcPts val="0"/>
              </a:spcAft>
              <a:buClr>
                <a:schemeClr val="dk2"/>
              </a:buClr>
              <a:buSzPct val="100000"/>
              <a:buAutoNum type="arabicPeriod"/>
            </a:pPr>
            <a:r>
              <a:rPr b="1" lang="en" sz="2850">
                <a:solidFill>
                  <a:schemeClr val="dk2"/>
                </a:solidFill>
              </a:rPr>
              <a:t>Make your room cool (65 degrees)</a:t>
            </a:r>
            <a:endParaRPr b="1" sz="2850">
              <a:solidFill>
                <a:schemeClr val="dk2"/>
              </a:solidFill>
            </a:endParaRPr>
          </a:p>
          <a:p>
            <a:pPr indent="-341709" lvl="0" marL="457200" rtl="0" algn="l">
              <a:spcBef>
                <a:spcPts val="0"/>
              </a:spcBef>
              <a:spcAft>
                <a:spcPts val="0"/>
              </a:spcAft>
              <a:buClr>
                <a:schemeClr val="dk2"/>
              </a:buClr>
              <a:buSzPct val="100000"/>
              <a:buAutoNum type="arabicPeriod"/>
            </a:pPr>
            <a:r>
              <a:rPr b="1" lang="en" sz="2850">
                <a:solidFill>
                  <a:schemeClr val="dk2"/>
                </a:solidFill>
              </a:rPr>
              <a:t>Avoid very big meals before bedtime, but DO NOT go to sleep hungry (A Cup of Cereal)</a:t>
            </a:r>
            <a:endParaRPr b="1" sz="2850">
              <a:solidFill>
                <a:schemeClr val="dk2"/>
              </a:solidFill>
            </a:endParaRPr>
          </a:p>
          <a:p>
            <a:pPr indent="-341709" lvl="0" marL="457200" rtl="0" algn="l">
              <a:spcBef>
                <a:spcPts val="0"/>
              </a:spcBef>
              <a:spcAft>
                <a:spcPts val="0"/>
              </a:spcAft>
              <a:buClr>
                <a:schemeClr val="dk2"/>
              </a:buClr>
              <a:buSzPct val="100000"/>
              <a:buAutoNum type="arabicPeriod"/>
            </a:pPr>
            <a:r>
              <a:rPr b="1" lang="en" sz="2850">
                <a:solidFill>
                  <a:schemeClr val="dk2"/>
                </a:solidFill>
              </a:rPr>
              <a:t>Avoid psychological </a:t>
            </a:r>
            <a:r>
              <a:rPr b="1" lang="en" sz="2850">
                <a:solidFill>
                  <a:schemeClr val="dk2"/>
                </a:solidFill>
              </a:rPr>
              <a:t>stimulation</a:t>
            </a:r>
            <a:r>
              <a:rPr b="1" lang="en" sz="2850">
                <a:solidFill>
                  <a:schemeClr val="dk2"/>
                </a:solidFill>
              </a:rPr>
              <a:t> (Avoid arguments, the news, etc.) </a:t>
            </a:r>
            <a:endParaRPr b="1" sz="2850">
              <a:solidFill>
                <a:schemeClr val="dk2"/>
              </a:solidFill>
            </a:endParaRPr>
          </a:p>
          <a:p>
            <a:pPr indent="-341709" lvl="0" marL="457200" rtl="0" algn="l">
              <a:spcBef>
                <a:spcPts val="0"/>
              </a:spcBef>
              <a:spcAft>
                <a:spcPts val="0"/>
              </a:spcAft>
              <a:buClr>
                <a:schemeClr val="dk2"/>
              </a:buClr>
              <a:buSzPct val="100000"/>
              <a:buAutoNum type="arabicPeriod"/>
            </a:pPr>
            <a:r>
              <a:rPr b="1" lang="en" sz="2850">
                <a:solidFill>
                  <a:schemeClr val="dk2"/>
                </a:solidFill>
              </a:rPr>
              <a:t>Avoid electronics – your smartphone!</a:t>
            </a:r>
            <a:endParaRPr b="1" sz="2850">
              <a:solidFill>
                <a:schemeClr val="dk2"/>
              </a:solidFill>
            </a:endParaRPr>
          </a:p>
          <a:p>
            <a:pPr indent="-341709" lvl="0" marL="457200" rtl="0" algn="l">
              <a:spcBef>
                <a:spcPts val="0"/>
              </a:spcBef>
              <a:spcAft>
                <a:spcPts val="0"/>
              </a:spcAft>
              <a:buClr>
                <a:schemeClr val="dk2"/>
              </a:buClr>
              <a:buSzPct val="100000"/>
              <a:buAutoNum type="arabicPeriod"/>
            </a:pPr>
            <a:r>
              <a:rPr b="1" lang="en" sz="2850">
                <a:solidFill>
                  <a:schemeClr val="dk2"/>
                </a:solidFill>
              </a:rPr>
              <a:t>Try something soothing or boring to read</a:t>
            </a:r>
            <a:endParaRPr b="1" sz="2850">
              <a:solidFill>
                <a:schemeClr val="dk2"/>
              </a:solidFill>
            </a:endParaRPr>
          </a:p>
          <a:p>
            <a:pPr indent="-341709" lvl="0" marL="457200" rtl="0" algn="l">
              <a:spcBef>
                <a:spcPts val="0"/>
              </a:spcBef>
              <a:spcAft>
                <a:spcPts val="0"/>
              </a:spcAft>
              <a:buClr>
                <a:schemeClr val="dk2"/>
              </a:buClr>
              <a:buSzPct val="100000"/>
              <a:buAutoNum type="arabicPeriod"/>
            </a:pPr>
            <a:r>
              <a:rPr b="1" lang="en" sz="2850">
                <a:solidFill>
                  <a:schemeClr val="dk2"/>
                </a:solidFill>
              </a:rPr>
              <a:t>Make the room dark. (Try an eye mask!)</a:t>
            </a:r>
            <a:endParaRPr b="1" sz="2850">
              <a:solidFill>
                <a:schemeClr val="dk2"/>
              </a:solidFill>
            </a:endParaRPr>
          </a:p>
          <a:p>
            <a:pPr indent="-341709" lvl="0" marL="457200" rtl="0" algn="l">
              <a:spcBef>
                <a:spcPts val="0"/>
              </a:spcBef>
              <a:spcAft>
                <a:spcPts val="0"/>
              </a:spcAft>
              <a:buClr>
                <a:schemeClr val="dk2"/>
              </a:buClr>
              <a:buSzPct val="100000"/>
              <a:buAutoNum type="arabicPeriod"/>
            </a:pPr>
            <a:r>
              <a:rPr b="1" lang="en" sz="2850">
                <a:solidFill>
                  <a:schemeClr val="dk2"/>
                </a:solidFill>
              </a:rPr>
              <a:t>Quiet/White Noise/ Earplugs</a:t>
            </a:r>
            <a:endParaRPr b="1" sz="2850">
              <a:solidFill>
                <a:schemeClr val="dk2"/>
              </a:solidFill>
            </a:endParaRPr>
          </a:p>
          <a:p>
            <a:pPr indent="-341709" lvl="0" marL="457200" rtl="0" algn="l">
              <a:spcBef>
                <a:spcPts val="0"/>
              </a:spcBef>
              <a:spcAft>
                <a:spcPts val="0"/>
              </a:spcAft>
              <a:buClr>
                <a:schemeClr val="dk2"/>
              </a:buClr>
              <a:buSzPct val="100000"/>
              <a:buAutoNum type="arabicPeriod"/>
            </a:pPr>
            <a:r>
              <a:rPr b="1" lang="en" sz="2850">
                <a:solidFill>
                  <a:schemeClr val="dk2"/>
                </a:solidFill>
              </a:rPr>
              <a:t>Chill on the coffee after 2.</a:t>
            </a:r>
            <a:endParaRPr b="1" sz="2850">
              <a:solidFill>
                <a:schemeClr val="dk2"/>
              </a:solidFill>
            </a:endParaRPr>
          </a:p>
          <a:p>
            <a:pPr indent="-341709" lvl="0" marL="457200" rtl="0" algn="l">
              <a:spcBef>
                <a:spcPts val="0"/>
              </a:spcBef>
              <a:spcAft>
                <a:spcPts val="0"/>
              </a:spcAft>
              <a:buClr>
                <a:schemeClr val="dk2"/>
              </a:buClr>
              <a:buSzPct val="100000"/>
              <a:buAutoNum type="arabicPeriod"/>
            </a:pPr>
            <a:r>
              <a:rPr b="1" lang="en" sz="2850">
                <a:solidFill>
                  <a:schemeClr val="dk2"/>
                </a:solidFill>
              </a:rPr>
              <a:t>Set your alarm</a:t>
            </a:r>
            <a:endParaRPr b="1" sz="2850">
              <a:solidFill>
                <a:schemeClr val="dk2"/>
              </a:solidFill>
            </a:endParaRPr>
          </a:p>
          <a:p>
            <a:pPr indent="-341709" lvl="0" marL="457200" rtl="0" algn="l">
              <a:spcBef>
                <a:spcPts val="0"/>
              </a:spcBef>
              <a:spcAft>
                <a:spcPts val="0"/>
              </a:spcAft>
              <a:buClr>
                <a:schemeClr val="dk2"/>
              </a:buClr>
              <a:buSzPct val="100000"/>
              <a:buAutoNum type="arabicPeriod"/>
            </a:pPr>
            <a:r>
              <a:rPr b="1" lang="en" sz="2850">
                <a:solidFill>
                  <a:schemeClr val="dk2"/>
                </a:solidFill>
              </a:rPr>
              <a:t> Don’t try to fall asleep, just let your mind wonder with you eyes closed.</a:t>
            </a:r>
            <a:endParaRPr b="1" sz="2850">
              <a:solidFill>
                <a:schemeClr val="dk2"/>
              </a:solidFill>
            </a:endParaRPr>
          </a:p>
          <a:p>
            <a:pPr indent="-341709" lvl="0" marL="457200" rtl="0" algn="l">
              <a:spcBef>
                <a:spcPts val="0"/>
              </a:spcBef>
              <a:spcAft>
                <a:spcPts val="0"/>
              </a:spcAft>
              <a:buClr>
                <a:schemeClr val="dk2"/>
              </a:buClr>
              <a:buSzPct val="100000"/>
              <a:buAutoNum type="arabicPeriod"/>
            </a:pPr>
            <a:r>
              <a:rPr b="1" lang="en" sz="2850">
                <a:solidFill>
                  <a:schemeClr val="dk2"/>
                </a:solidFill>
              </a:rPr>
              <a:t>Consistent bedtimes, especially waking up.</a:t>
            </a:r>
            <a:endParaRPr b="1" sz="2850">
              <a:solidFill>
                <a:schemeClr val="dk2"/>
              </a:solidFill>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Else?</a:t>
            </a:r>
            <a:endParaRPr/>
          </a:p>
        </p:txBody>
      </p:sp>
      <p:sp>
        <p:nvSpPr>
          <p:cNvPr id="120" name="Google Shape;120;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2"/>
              </a:buClr>
              <a:buSzPts val="1800"/>
              <a:buChar char="-"/>
            </a:pPr>
            <a:r>
              <a:rPr lang="en">
                <a:solidFill>
                  <a:schemeClr val="dk2"/>
                </a:solidFill>
              </a:rPr>
              <a:t>Japan is tough. It’s not you. It’s just rough. Hang in there.</a:t>
            </a:r>
            <a:endParaRPr>
              <a:solidFill>
                <a:schemeClr val="dk2"/>
              </a:solidFill>
            </a:endParaRPr>
          </a:p>
          <a:p>
            <a:pPr indent="-342900" lvl="0" marL="457200" rtl="0" algn="l">
              <a:spcBef>
                <a:spcPts val="0"/>
              </a:spcBef>
              <a:spcAft>
                <a:spcPts val="0"/>
              </a:spcAft>
              <a:buClr>
                <a:schemeClr val="dk2"/>
              </a:buClr>
              <a:buSzPts val="1800"/>
              <a:buChar char="-"/>
            </a:pPr>
            <a:r>
              <a:rPr lang="en">
                <a:solidFill>
                  <a:schemeClr val="dk2"/>
                </a:solidFill>
              </a:rPr>
              <a:t>Avoid social media.</a:t>
            </a:r>
            <a:endParaRPr>
              <a:solidFill>
                <a:schemeClr val="dk2"/>
              </a:solidFill>
            </a:endParaRPr>
          </a:p>
          <a:p>
            <a:pPr indent="-342900" lvl="0" marL="457200" rtl="0" algn="l">
              <a:spcBef>
                <a:spcPts val="0"/>
              </a:spcBef>
              <a:spcAft>
                <a:spcPts val="0"/>
              </a:spcAft>
              <a:buClr>
                <a:schemeClr val="dk2"/>
              </a:buClr>
              <a:buSzPts val="1800"/>
              <a:buChar char="-"/>
            </a:pPr>
            <a:r>
              <a:rPr lang="en">
                <a:solidFill>
                  <a:schemeClr val="dk2"/>
                </a:solidFill>
              </a:rPr>
              <a:t>Music definitely is a mood-lifter!</a:t>
            </a:r>
            <a:endParaRPr>
              <a:solidFill>
                <a:schemeClr val="dk2"/>
              </a:solidFill>
            </a:endParaRPr>
          </a:p>
          <a:p>
            <a:pPr indent="0" lvl="0" marL="457200" rtl="0" algn="l">
              <a:spcBef>
                <a:spcPts val="1200"/>
              </a:spcBef>
              <a:spcAft>
                <a:spcPts val="1200"/>
              </a:spcAft>
              <a:buNone/>
            </a:pPr>
            <a:r>
              <a:rPr lang="en">
                <a:solidFill>
                  <a:schemeClr val="dk2"/>
                </a:solidFill>
              </a:rPr>
              <a:t>And….</a:t>
            </a:r>
            <a:endParaRPr>
              <a:solidFill>
                <a:schemeClr val="dk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4"/>
          <p:cNvSpPr txBox="1"/>
          <p:nvPr>
            <p:ph type="title"/>
          </p:nvPr>
        </p:nvSpPr>
        <p:spPr>
          <a:xfrm>
            <a:off x="369350" y="1948350"/>
            <a:ext cx="8520600" cy="623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2"/>
              </a:buClr>
              <a:buSzPts val="990"/>
              <a:buFont typeface="Arial"/>
              <a:buNone/>
            </a:pPr>
            <a:r>
              <a:rPr lang="en" sz="3800"/>
              <a:t>IT’S OKAY TO ASK FOR HELP!</a:t>
            </a:r>
            <a:endParaRPr sz="3800"/>
          </a:p>
          <a:p>
            <a:pPr indent="0" lvl="0" marL="0" rtl="0" algn="l">
              <a:spcBef>
                <a:spcPts val="0"/>
              </a:spcBef>
              <a:spcAft>
                <a:spcPts val="0"/>
              </a:spcAft>
              <a:buSzPts val="990"/>
              <a:buNone/>
            </a:pPr>
            <a:r>
              <a:t/>
            </a:r>
            <a:endParaRPr sz="27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txBox="1"/>
          <p:nvPr>
            <p:ph type="title"/>
          </p:nvPr>
        </p:nvSpPr>
        <p:spPr>
          <a:xfrm>
            <a:off x="369350" y="1948350"/>
            <a:ext cx="8520600" cy="623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lang="en" sz="3800"/>
              <a:t>Any Questions?</a:t>
            </a:r>
            <a:endParaRPr sz="27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6"/>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Resources Pg. 1 (Provided By JET Ramez Kafroni)</a:t>
            </a:r>
            <a:endParaRPr/>
          </a:p>
        </p:txBody>
      </p:sp>
      <p:sp>
        <p:nvSpPr>
          <p:cNvPr id="136" name="Google Shape;136;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32500"/>
          </a:bodyPr>
          <a:lstStyle/>
          <a:p>
            <a:pPr indent="-356552" lvl="0" marL="457200" rtl="0" algn="l">
              <a:spcBef>
                <a:spcPts val="0"/>
              </a:spcBef>
              <a:spcAft>
                <a:spcPts val="0"/>
              </a:spcAft>
              <a:buClr>
                <a:schemeClr val="dk2"/>
              </a:buClr>
              <a:buSzPct val="100000"/>
              <a:buChar char="-"/>
            </a:pPr>
            <a:r>
              <a:rPr lang="en" sz="6200">
                <a:solidFill>
                  <a:schemeClr val="dk2"/>
                </a:solidFill>
              </a:rPr>
              <a:t>JET Online Counselling Services – Professional Counselling through mail and Skype. Info available through contracting organisation</a:t>
            </a:r>
            <a:endParaRPr sz="6200">
              <a:solidFill>
                <a:schemeClr val="dk2"/>
              </a:solidFill>
            </a:endParaRPr>
          </a:p>
          <a:p>
            <a:pPr indent="-356552" lvl="0" marL="457200" rtl="0" algn="l">
              <a:spcBef>
                <a:spcPts val="0"/>
              </a:spcBef>
              <a:spcAft>
                <a:spcPts val="0"/>
              </a:spcAft>
              <a:buClr>
                <a:schemeClr val="dk2"/>
              </a:buClr>
              <a:buSzPct val="100000"/>
              <a:buChar char="-"/>
            </a:pPr>
            <a:r>
              <a:rPr lang="en" sz="6200">
                <a:solidFill>
                  <a:schemeClr val="dk2"/>
                </a:solidFill>
              </a:rPr>
              <a:t>JET Mental Health Counselling Assistance Program - This programme provides a partial subsidy (50%, up to ¥30,000 per year) for counselling costs incurred through consultation with</a:t>
            </a:r>
            <a:endParaRPr sz="6200">
              <a:solidFill>
                <a:schemeClr val="dk2"/>
              </a:solidFill>
            </a:endParaRPr>
          </a:p>
          <a:p>
            <a:pPr indent="-356552" lvl="0" marL="457200" rtl="0" algn="l">
              <a:spcBef>
                <a:spcPts val="0"/>
              </a:spcBef>
              <a:spcAft>
                <a:spcPts val="0"/>
              </a:spcAft>
              <a:buClr>
                <a:schemeClr val="dk2"/>
              </a:buClr>
              <a:buSzPct val="100000"/>
              <a:buChar char="-"/>
            </a:pPr>
            <a:r>
              <a:rPr lang="en" sz="6200">
                <a:solidFill>
                  <a:schemeClr val="dk2"/>
                </a:solidFill>
              </a:rPr>
              <a:t>Mental health professionals in Japan not covered by health insurance.</a:t>
            </a:r>
            <a:endParaRPr sz="6200">
              <a:solidFill>
                <a:schemeClr val="dk2"/>
              </a:solidFill>
            </a:endParaRPr>
          </a:p>
          <a:p>
            <a:pPr indent="-356552" lvl="0" marL="457200" rtl="0" algn="l">
              <a:spcBef>
                <a:spcPts val="0"/>
              </a:spcBef>
              <a:spcAft>
                <a:spcPts val="0"/>
              </a:spcAft>
              <a:buClr>
                <a:schemeClr val="dk2"/>
              </a:buClr>
              <a:buSzPct val="100000"/>
              <a:buChar char="-"/>
            </a:pPr>
            <a:r>
              <a:rPr lang="en" sz="6200">
                <a:solidFill>
                  <a:schemeClr val="dk2"/>
                </a:solidFill>
              </a:rPr>
              <a:t>TELL – Tokyo English Life Line – Free anonymous phone counselling between 9:00 am – 11:00 PM 03-5774-0992</a:t>
            </a:r>
            <a:endParaRPr sz="6200">
              <a:solidFill>
                <a:schemeClr val="dk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7"/>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Resources Pt. 2</a:t>
            </a:r>
            <a:endParaRPr/>
          </a:p>
        </p:txBody>
      </p:sp>
      <p:sp>
        <p:nvSpPr>
          <p:cNvPr id="142" name="Google Shape;142;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25000" lnSpcReduction="10000"/>
          </a:bodyPr>
          <a:lstStyle/>
          <a:p>
            <a:pPr indent="-355600" lvl="0" marL="457200" rtl="0" algn="l">
              <a:spcBef>
                <a:spcPts val="0"/>
              </a:spcBef>
              <a:spcAft>
                <a:spcPts val="0"/>
              </a:spcAft>
              <a:buClr>
                <a:schemeClr val="dk2"/>
              </a:buClr>
              <a:buSzPct val="100000"/>
              <a:buChar char="-"/>
            </a:pPr>
            <a:r>
              <a:rPr lang="en" sz="8000">
                <a:solidFill>
                  <a:schemeClr val="dk2"/>
                </a:solidFill>
              </a:rPr>
              <a:t>AJET Peer Support Group- Confidential listening and resource line, staffed by volunteers, available 8:00pm – 7:00am. 050-5534-5566 Skype at AJETPSG (Voice call, no I.M.)</a:t>
            </a:r>
            <a:endParaRPr sz="8000">
              <a:solidFill>
                <a:schemeClr val="dk2"/>
              </a:solidFill>
            </a:endParaRPr>
          </a:p>
          <a:p>
            <a:pPr indent="-355600" lvl="0" marL="457200" rtl="0" algn="l">
              <a:spcBef>
                <a:spcPts val="0"/>
              </a:spcBef>
              <a:spcAft>
                <a:spcPts val="0"/>
              </a:spcAft>
              <a:buClr>
                <a:schemeClr val="dk2"/>
              </a:buClr>
              <a:buSzPct val="100000"/>
              <a:buChar char="-"/>
            </a:pPr>
            <a:r>
              <a:rPr lang="en" sz="8000">
                <a:solidFill>
                  <a:schemeClr val="dk2"/>
                </a:solidFill>
              </a:rPr>
              <a:t>International Mental Health Professionals in Japan - http://www.imhpj.org/ - A list of (mostly metropolitan-based) therapists and counsellors available in a variety of non-Japanese languages.</a:t>
            </a:r>
            <a:endParaRPr sz="8000">
              <a:solidFill>
                <a:schemeClr val="dk2"/>
              </a:solidFill>
            </a:endParaRPr>
          </a:p>
          <a:p>
            <a:pPr indent="-355600" lvl="0" marL="457200" rtl="0" algn="l">
              <a:spcBef>
                <a:spcPts val="0"/>
              </a:spcBef>
              <a:spcAft>
                <a:spcPts val="0"/>
              </a:spcAft>
              <a:buClr>
                <a:schemeClr val="dk2"/>
              </a:buClr>
              <a:buSzPct val="100000"/>
              <a:buChar char="-"/>
            </a:pPr>
            <a:r>
              <a:rPr lang="en" sz="8000">
                <a:solidFill>
                  <a:schemeClr val="dk2"/>
                </a:solidFill>
              </a:rPr>
              <a:t>Your RA/PA/Supervisor - Many cities/towns will have local counsellors that your community knows about.</a:t>
            </a:r>
            <a:endParaRPr sz="8000">
              <a:solidFill>
                <a:schemeClr val="dk2"/>
              </a:solidFill>
            </a:endParaRPr>
          </a:p>
          <a:p>
            <a:pPr indent="0" lvl="0" marL="0" rtl="0" algn="l">
              <a:spcBef>
                <a:spcPts val="1200"/>
              </a:spcBef>
              <a:spcAft>
                <a:spcPts val="0"/>
              </a:spcAft>
              <a:buClr>
                <a:schemeClr val="dk2"/>
              </a:buClr>
              <a:buSzPts val="275"/>
              <a:buFont typeface="Arial"/>
              <a:buNone/>
            </a:pPr>
            <a:r>
              <a:t/>
            </a:r>
            <a:endParaRPr sz="6200">
              <a:solidFill>
                <a:schemeClr val="dk2"/>
              </a:solidFill>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Who am I?　</a:t>
            </a:r>
            <a:r>
              <a:rPr lang="en"/>
              <a:t>初めまして。</a:t>
            </a:r>
            <a:r>
              <a:rPr lang="en"/>
              <a:t>	</a:t>
            </a:r>
            <a:endParaRPr/>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200">
                <a:solidFill>
                  <a:schemeClr val="dk2"/>
                </a:solidFill>
              </a:rPr>
              <a:t>Andre Perez</a:t>
            </a:r>
            <a:endParaRPr sz="2200">
              <a:solidFill>
                <a:schemeClr val="dk2"/>
              </a:solidFill>
            </a:endParaRPr>
          </a:p>
          <a:p>
            <a:pPr indent="0" lvl="0" marL="0" rtl="0" algn="l">
              <a:spcBef>
                <a:spcPts val="1200"/>
              </a:spcBef>
              <a:spcAft>
                <a:spcPts val="0"/>
              </a:spcAft>
              <a:buNone/>
            </a:pPr>
            <a:r>
              <a:rPr lang="en" sz="2200">
                <a:solidFill>
                  <a:schemeClr val="dk2"/>
                </a:solidFill>
              </a:rPr>
              <a:t>Miyagi Prefecture CIR from 2013-2015</a:t>
            </a:r>
            <a:endParaRPr sz="2200">
              <a:solidFill>
                <a:schemeClr val="dk2"/>
              </a:solidFill>
            </a:endParaRPr>
          </a:p>
          <a:p>
            <a:pPr indent="0" lvl="0" marL="0" rtl="0" algn="l">
              <a:spcBef>
                <a:spcPts val="1200"/>
              </a:spcBef>
              <a:spcAft>
                <a:spcPts val="0"/>
              </a:spcAft>
              <a:buNone/>
            </a:pPr>
            <a:r>
              <a:rPr lang="en" sz="2200">
                <a:solidFill>
                  <a:schemeClr val="dk2"/>
                </a:solidFill>
              </a:rPr>
              <a:t>Non-JET ALT from 2008-2012</a:t>
            </a:r>
            <a:endParaRPr sz="2200">
              <a:solidFill>
                <a:schemeClr val="dk2"/>
              </a:solidFill>
            </a:endParaRPr>
          </a:p>
          <a:p>
            <a:pPr indent="0" lvl="0" marL="0" rtl="0" algn="l">
              <a:spcBef>
                <a:spcPts val="1200"/>
              </a:spcBef>
              <a:spcAft>
                <a:spcPts val="1200"/>
              </a:spcAft>
              <a:buNone/>
            </a:pPr>
            <a:r>
              <a:rPr lang="en" sz="2200">
                <a:solidFill>
                  <a:schemeClr val="dk2"/>
                </a:solidFill>
              </a:rPr>
              <a:t>Studied in Japan from 2007-2008</a:t>
            </a:r>
            <a:endParaRPr sz="22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Preface</a:t>
            </a:r>
            <a:endParaRPr/>
          </a:p>
        </p:txBody>
      </p:sp>
      <p:sp>
        <p:nvSpPr>
          <p:cNvPr id="72" name="Google Shape;72;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87350" lvl="0" marL="457200" rtl="0" algn="l">
              <a:spcBef>
                <a:spcPts val="0"/>
              </a:spcBef>
              <a:spcAft>
                <a:spcPts val="0"/>
              </a:spcAft>
              <a:buClr>
                <a:schemeClr val="dk2"/>
              </a:buClr>
              <a:buSzPts val="2500"/>
              <a:buChar char="-"/>
            </a:pPr>
            <a:r>
              <a:rPr lang="en" sz="2500">
                <a:solidFill>
                  <a:schemeClr val="dk2"/>
                </a:solidFill>
              </a:rPr>
              <a:t>I’m not a mental health professional</a:t>
            </a:r>
            <a:endParaRPr sz="2500">
              <a:solidFill>
                <a:schemeClr val="dk2"/>
              </a:solidFill>
            </a:endParaRPr>
          </a:p>
          <a:p>
            <a:pPr indent="-387350" lvl="0" marL="457200" rtl="0" algn="l">
              <a:spcBef>
                <a:spcPts val="0"/>
              </a:spcBef>
              <a:spcAft>
                <a:spcPts val="0"/>
              </a:spcAft>
              <a:buClr>
                <a:schemeClr val="dk2"/>
              </a:buClr>
              <a:buSzPts val="2500"/>
              <a:buChar char="-"/>
            </a:pPr>
            <a:r>
              <a:rPr lang="en" sz="2500">
                <a:solidFill>
                  <a:schemeClr val="dk2"/>
                </a:solidFill>
              </a:rPr>
              <a:t>When in doubt, contact a medical health professional (Resource list at end).</a:t>
            </a:r>
            <a:endParaRPr sz="2500">
              <a:solidFill>
                <a:schemeClr val="dk2"/>
              </a:solidFill>
            </a:endParaRPr>
          </a:p>
          <a:p>
            <a:pPr indent="-387350" lvl="0" marL="457200" rtl="0" algn="l">
              <a:spcBef>
                <a:spcPts val="0"/>
              </a:spcBef>
              <a:spcAft>
                <a:spcPts val="0"/>
              </a:spcAft>
              <a:buClr>
                <a:schemeClr val="dk2"/>
              </a:buClr>
              <a:buSzPts val="2500"/>
              <a:buChar char="-"/>
            </a:pPr>
            <a:r>
              <a:rPr lang="en" sz="2500">
                <a:solidFill>
                  <a:schemeClr val="dk2"/>
                </a:solidFill>
              </a:rPr>
              <a:t>Mental health is important, because in part it often affects how much you care for your physical health too.  </a:t>
            </a:r>
            <a:endParaRPr sz="2500">
              <a:solidFill>
                <a:schemeClr val="dk2"/>
              </a:solidFill>
            </a:endParaRPr>
          </a:p>
          <a:p>
            <a:pPr indent="-387350" lvl="0" marL="457200" rtl="0" algn="l">
              <a:spcBef>
                <a:spcPts val="0"/>
              </a:spcBef>
              <a:spcAft>
                <a:spcPts val="0"/>
              </a:spcAft>
              <a:buClr>
                <a:schemeClr val="dk2"/>
              </a:buClr>
              <a:buSzPts val="2500"/>
              <a:buChar char="-"/>
            </a:pPr>
            <a:r>
              <a:rPr lang="en" sz="2500">
                <a:solidFill>
                  <a:schemeClr val="dk2"/>
                </a:solidFill>
              </a:rPr>
              <a:t>It can sneak up on you! (Habits)</a:t>
            </a:r>
            <a:endParaRPr sz="25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a:t>The Big Three</a:t>
            </a:r>
            <a:endParaRPr/>
          </a:p>
        </p:txBody>
      </p:sp>
      <p:sp>
        <p:nvSpPr>
          <p:cNvPr id="78" name="Google Shape;78;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93700" lvl="0" marL="457200" rtl="0" algn="l">
              <a:spcBef>
                <a:spcPts val="0"/>
              </a:spcBef>
              <a:spcAft>
                <a:spcPts val="0"/>
              </a:spcAft>
              <a:buClr>
                <a:schemeClr val="dk2"/>
              </a:buClr>
              <a:buSzPts val="2600"/>
              <a:buChar char="●"/>
            </a:pPr>
            <a:r>
              <a:rPr lang="en" sz="2600">
                <a:solidFill>
                  <a:schemeClr val="dk2"/>
                </a:solidFill>
              </a:rPr>
              <a:t>Exercising </a:t>
            </a:r>
            <a:endParaRPr sz="2600">
              <a:solidFill>
                <a:schemeClr val="dk2"/>
              </a:solidFill>
            </a:endParaRPr>
          </a:p>
          <a:p>
            <a:pPr indent="-393700" lvl="0" marL="457200" rtl="0" algn="l">
              <a:spcBef>
                <a:spcPts val="0"/>
              </a:spcBef>
              <a:spcAft>
                <a:spcPts val="0"/>
              </a:spcAft>
              <a:buClr>
                <a:schemeClr val="dk2"/>
              </a:buClr>
              <a:buSzPts val="2600"/>
              <a:buChar char="●"/>
            </a:pPr>
            <a:r>
              <a:rPr lang="en" sz="2600">
                <a:solidFill>
                  <a:schemeClr val="dk2"/>
                </a:solidFill>
              </a:rPr>
              <a:t>Sleeping</a:t>
            </a:r>
            <a:endParaRPr sz="2600">
              <a:solidFill>
                <a:schemeClr val="dk2"/>
              </a:solidFill>
            </a:endParaRPr>
          </a:p>
          <a:p>
            <a:pPr indent="-393700" lvl="0" marL="457200" rtl="0" algn="l">
              <a:spcBef>
                <a:spcPts val="0"/>
              </a:spcBef>
              <a:spcAft>
                <a:spcPts val="0"/>
              </a:spcAft>
              <a:buClr>
                <a:schemeClr val="dk2"/>
              </a:buClr>
              <a:buSzPts val="2600"/>
              <a:buChar char="●"/>
            </a:pPr>
            <a:r>
              <a:rPr lang="en" sz="2600">
                <a:solidFill>
                  <a:schemeClr val="dk2"/>
                </a:solidFill>
              </a:rPr>
              <a:t>Socializing</a:t>
            </a:r>
            <a:endParaRPr sz="260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228900"/>
            <a:ext cx="8520600" cy="623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Clr>
                <a:schemeClr val="dk2"/>
              </a:buClr>
              <a:buSzPts val="990"/>
              <a:buFont typeface="Arial"/>
              <a:buNone/>
            </a:pPr>
            <a:r>
              <a:rPr lang="en" sz="2350">
                <a:latin typeface="Source Sans Pro"/>
                <a:ea typeface="Source Sans Pro"/>
                <a:cs typeface="Source Sans Pro"/>
                <a:sym typeface="Source Sans Pro"/>
              </a:rPr>
              <a:t>What can prevent depression, alzheimer's, cognitive decline, and actually make you smarter by growing new brain cells???</a:t>
            </a:r>
            <a:endParaRPr sz="2800"/>
          </a:p>
        </p:txBody>
      </p:sp>
      <p:sp>
        <p:nvSpPr>
          <p:cNvPr id="84" name="Google Shape;84;p17"/>
          <p:cNvSpPr txBox="1"/>
          <p:nvPr>
            <p:ph idx="1" type="body"/>
          </p:nvPr>
        </p:nvSpPr>
        <p:spPr>
          <a:xfrm>
            <a:off x="311700" y="1037225"/>
            <a:ext cx="8520600" cy="3041100"/>
          </a:xfrm>
          <a:prstGeom prst="rect">
            <a:avLst/>
          </a:prstGeom>
        </p:spPr>
        <p:txBody>
          <a:bodyPr anchorCtr="0" anchor="t" bIns="91425" lIns="91425" spcFirstLastPara="1" rIns="91425" wrap="square" tIns="91425">
            <a:noAutofit/>
          </a:bodyPr>
          <a:lstStyle/>
          <a:p>
            <a:pPr indent="457200" lvl="0" marL="2743200" rtl="0" algn="l">
              <a:spcBef>
                <a:spcPts val="0"/>
              </a:spcBef>
              <a:spcAft>
                <a:spcPts val="0"/>
              </a:spcAft>
              <a:buNone/>
            </a:pPr>
            <a:r>
              <a:rPr b="1" lang="en" sz="3200">
                <a:solidFill>
                  <a:srgbClr val="FF0000"/>
                </a:solidFill>
              </a:rPr>
              <a:t>Exercise!</a:t>
            </a:r>
            <a:r>
              <a:rPr b="1" lang="en" sz="2200">
                <a:solidFill>
                  <a:schemeClr val="dk2"/>
                </a:solidFill>
              </a:rPr>
              <a:t>(Preferably Cardiovascular)</a:t>
            </a:r>
            <a:endParaRPr b="1" sz="2200">
              <a:solidFill>
                <a:schemeClr val="dk2"/>
              </a:solidFill>
            </a:endParaRPr>
          </a:p>
          <a:p>
            <a:pPr indent="-342900" lvl="0" marL="457200" rtl="0" algn="l">
              <a:spcBef>
                <a:spcPts val="1200"/>
              </a:spcBef>
              <a:spcAft>
                <a:spcPts val="0"/>
              </a:spcAft>
              <a:buClr>
                <a:srgbClr val="111111"/>
              </a:buClr>
              <a:buSzPts val="1800"/>
              <a:buFont typeface="Roboto"/>
              <a:buChar char="-"/>
            </a:pPr>
            <a:r>
              <a:rPr b="1" lang="en">
                <a:solidFill>
                  <a:srgbClr val="111111"/>
                </a:solidFill>
                <a:highlight>
                  <a:srgbClr val="FFFFFF"/>
                </a:highlight>
                <a:latin typeface="Roboto"/>
                <a:ea typeface="Roboto"/>
                <a:cs typeface="Roboto"/>
                <a:sym typeface="Roboto"/>
              </a:rPr>
              <a:t>Reducing the odds of developing heart disease</a:t>
            </a:r>
            <a:endParaRPr b="1">
              <a:solidFill>
                <a:srgbClr val="111111"/>
              </a:solidFill>
              <a:highlight>
                <a:srgbClr val="FFFFFF"/>
              </a:highlight>
              <a:latin typeface="Roboto"/>
              <a:ea typeface="Roboto"/>
              <a:cs typeface="Roboto"/>
              <a:sym typeface="Roboto"/>
            </a:endParaRPr>
          </a:p>
          <a:p>
            <a:pPr indent="-342900" lvl="0" marL="457200" rtl="0" algn="l">
              <a:spcBef>
                <a:spcPts val="0"/>
              </a:spcBef>
              <a:spcAft>
                <a:spcPts val="0"/>
              </a:spcAft>
              <a:buClr>
                <a:srgbClr val="111111"/>
              </a:buClr>
              <a:buSzPts val="1800"/>
              <a:buFont typeface="Roboto"/>
              <a:buChar char="-"/>
            </a:pPr>
            <a:r>
              <a:rPr b="1" lang="en">
                <a:solidFill>
                  <a:srgbClr val="111111"/>
                </a:solidFill>
                <a:highlight>
                  <a:srgbClr val="FFFFFF"/>
                </a:highlight>
                <a:latin typeface="Roboto"/>
                <a:ea typeface="Roboto"/>
                <a:cs typeface="Roboto"/>
                <a:sym typeface="Roboto"/>
              </a:rPr>
              <a:t>Reduced odds of stroke </a:t>
            </a:r>
            <a:endParaRPr b="1">
              <a:solidFill>
                <a:srgbClr val="111111"/>
              </a:solidFill>
              <a:highlight>
                <a:srgbClr val="FFFFFF"/>
              </a:highlight>
              <a:latin typeface="Roboto"/>
              <a:ea typeface="Roboto"/>
              <a:cs typeface="Roboto"/>
              <a:sym typeface="Roboto"/>
            </a:endParaRPr>
          </a:p>
          <a:p>
            <a:pPr indent="-342900" lvl="0" marL="457200" rtl="0" algn="l">
              <a:spcBef>
                <a:spcPts val="0"/>
              </a:spcBef>
              <a:spcAft>
                <a:spcPts val="0"/>
              </a:spcAft>
              <a:buClr>
                <a:srgbClr val="111111"/>
              </a:buClr>
              <a:buSzPts val="1800"/>
              <a:buFont typeface="Roboto"/>
              <a:buChar char="-"/>
            </a:pPr>
            <a:r>
              <a:rPr b="1" lang="en">
                <a:solidFill>
                  <a:srgbClr val="111111"/>
                </a:solidFill>
                <a:highlight>
                  <a:srgbClr val="FFFFFF"/>
                </a:highlight>
                <a:latin typeface="Roboto"/>
                <a:ea typeface="Roboto"/>
                <a:cs typeface="Roboto"/>
                <a:sym typeface="Roboto"/>
              </a:rPr>
              <a:t>Reduced odd of diabetes</a:t>
            </a:r>
            <a:r>
              <a:rPr lang="en">
                <a:solidFill>
                  <a:srgbClr val="111111"/>
                </a:solidFill>
                <a:highlight>
                  <a:srgbClr val="FFFFFF"/>
                </a:highlight>
                <a:latin typeface="Roboto"/>
                <a:ea typeface="Roboto"/>
                <a:cs typeface="Roboto"/>
                <a:sym typeface="Roboto"/>
              </a:rPr>
              <a:t>. </a:t>
            </a:r>
            <a:endParaRPr>
              <a:solidFill>
                <a:srgbClr val="111111"/>
              </a:solidFill>
              <a:highlight>
                <a:srgbClr val="FFFFFF"/>
              </a:highlight>
              <a:latin typeface="Roboto"/>
              <a:ea typeface="Roboto"/>
              <a:cs typeface="Roboto"/>
              <a:sym typeface="Roboto"/>
            </a:endParaRPr>
          </a:p>
          <a:p>
            <a:pPr indent="-342900" lvl="0" marL="457200" rtl="0" algn="l">
              <a:spcBef>
                <a:spcPts val="0"/>
              </a:spcBef>
              <a:spcAft>
                <a:spcPts val="0"/>
              </a:spcAft>
              <a:buClr>
                <a:srgbClr val="111111"/>
              </a:buClr>
              <a:buSzPts val="1800"/>
              <a:buFont typeface="Roboto"/>
              <a:buChar char="-"/>
            </a:pPr>
            <a:r>
              <a:rPr b="1" lang="en">
                <a:solidFill>
                  <a:srgbClr val="111111"/>
                </a:solidFill>
                <a:highlight>
                  <a:srgbClr val="FFFFFF"/>
                </a:highlight>
                <a:latin typeface="Roboto"/>
                <a:ea typeface="Roboto"/>
                <a:cs typeface="Roboto"/>
                <a:sym typeface="Roboto"/>
              </a:rPr>
              <a:t>Lose weight, </a:t>
            </a:r>
            <a:endParaRPr b="1">
              <a:solidFill>
                <a:srgbClr val="111111"/>
              </a:solidFill>
              <a:highlight>
                <a:srgbClr val="FFFFFF"/>
              </a:highlight>
              <a:latin typeface="Roboto"/>
              <a:ea typeface="Roboto"/>
              <a:cs typeface="Roboto"/>
              <a:sym typeface="Roboto"/>
            </a:endParaRPr>
          </a:p>
          <a:p>
            <a:pPr indent="-342900" lvl="0" marL="457200" rtl="0" algn="l">
              <a:spcBef>
                <a:spcPts val="0"/>
              </a:spcBef>
              <a:spcAft>
                <a:spcPts val="0"/>
              </a:spcAft>
              <a:buClr>
                <a:srgbClr val="111111"/>
              </a:buClr>
              <a:buSzPts val="1800"/>
              <a:buFont typeface="Roboto"/>
              <a:buChar char="-"/>
            </a:pPr>
            <a:r>
              <a:rPr b="1" lang="en">
                <a:solidFill>
                  <a:srgbClr val="111111"/>
                </a:solidFill>
                <a:highlight>
                  <a:srgbClr val="FFFFFF"/>
                </a:highlight>
                <a:latin typeface="Roboto"/>
                <a:ea typeface="Roboto"/>
                <a:cs typeface="Roboto"/>
                <a:sym typeface="Roboto"/>
              </a:rPr>
              <a:t>lower your blood pressure, </a:t>
            </a:r>
            <a:endParaRPr b="1">
              <a:solidFill>
                <a:srgbClr val="111111"/>
              </a:solidFill>
              <a:highlight>
                <a:srgbClr val="FFFFFF"/>
              </a:highlight>
              <a:latin typeface="Roboto"/>
              <a:ea typeface="Roboto"/>
              <a:cs typeface="Roboto"/>
              <a:sym typeface="Roboto"/>
            </a:endParaRPr>
          </a:p>
          <a:p>
            <a:pPr indent="-342900" lvl="0" marL="457200" rtl="0" algn="l">
              <a:spcBef>
                <a:spcPts val="0"/>
              </a:spcBef>
              <a:spcAft>
                <a:spcPts val="0"/>
              </a:spcAft>
              <a:buClr>
                <a:srgbClr val="111111"/>
              </a:buClr>
              <a:buSzPts val="1800"/>
              <a:buFont typeface="Roboto"/>
              <a:buChar char="-"/>
            </a:pPr>
            <a:r>
              <a:rPr b="1" lang="en">
                <a:solidFill>
                  <a:srgbClr val="111111"/>
                </a:solidFill>
                <a:highlight>
                  <a:srgbClr val="FFFFFF"/>
                </a:highlight>
                <a:latin typeface="Roboto"/>
                <a:ea typeface="Roboto"/>
                <a:cs typeface="Roboto"/>
                <a:sym typeface="Roboto"/>
              </a:rPr>
              <a:t>prevent depression</a:t>
            </a:r>
            <a:endParaRPr b="1">
              <a:solidFill>
                <a:srgbClr val="111111"/>
              </a:solidFill>
              <a:highlight>
                <a:srgbClr val="FFFFFF"/>
              </a:highlight>
              <a:latin typeface="Roboto"/>
              <a:ea typeface="Roboto"/>
              <a:cs typeface="Roboto"/>
              <a:sym typeface="Roboto"/>
            </a:endParaRPr>
          </a:p>
          <a:p>
            <a:pPr indent="-342900" lvl="0" marL="457200" rtl="0" algn="l">
              <a:spcBef>
                <a:spcPts val="0"/>
              </a:spcBef>
              <a:spcAft>
                <a:spcPts val="0"/>
              </a:spcAft>
              <a:buClr>
                <a:srgbClr val="111111"/>
              </a:buClr>
              <a:buSzPts val="1800"/>
              <a:buFont typeface="Roboto"/>
              <a:buChar char="-"/>
            </a:pPr>
            <a:r>
              <a:rPr b="1" lang="en">
                <a:solidFill>
                  <a:srgbClr val="111111"/>
                </a:solidFill>
                <a:highlight>
                  <a:srgbClr val="FFFFFF"/>
                </a:highlight>
                <a:latin typeface="Roboto"/>
                <a:ea typeface="Roboto"/>
                <a:cs typeface="Roboto"/>
                <a:sym typeface="Roboto"/>
              </a:rPr>
              <a:t>Reduce stress </a:t>
            </a:r>
            <a:endParaRPr b="1">
              <a:solidFill>
                <a:srgbClr val="111111"/>
              </a:solidFill>
              <a:highlight>
                <a:srgbClr val="FFFFFF"/>
              </a:highlight>
              <a:latin typeface="Roboto"/>
              <a:ea typeface="Roboto"/>
              <a:cs typeface="Roboto"/>
              <a:sym typeface="Roboto"/>
            </a:endParaRPr>
          </a:p>
          <a:p>
            <a:pPr indent="-342900" lvl="0" marL="457200" rtl="0" algn="l">
              <a:spcBef>
                <a:spcPts val="0"/>
              </a:spcBef>
              <a:spcAft>
                <a:spcPts val="0"/>
              </a:spcAft>
              <a:buClr>
                <a:srgbClr val="111111"/>
              </a:buClr>
              <a:buSzPts val="1800"/>
              <a:buFont typeface="Roboto"/>
              <a:buChar char="-"/>
            </a:pPr>
            <a:r>
              <a:rPr b="1" lang="en">
                <a:solidFill>
                  <a:srgbClr val="111111"/>
                </a:solidFill>
                <a:highlight>
                  <a:srgbClr val="FFFFFF"/>
                </a:highlight>
                <a:latin typeface="Roboto"/>
                <a:ea typeface="Roboto"/>
                <a:cs typeface="Roboto"/>
                <a:sym typeface="Roboto"/>
              </a:rPr>
              <a:t>Feel good ( Increases serotonin and </a:t>
            </a:r>
            <a:r>
              <a:rPr b="1" lang="en">
                <a:solidFill>
                  <a:srgbClr val="111111"/>
                </a:solidFill>
                <a:highlight>
                  <a:srgbClr val="FFFFFF"/>
                </a:highlight>
                <a:latin typeface="Roboto"/>
                <a:ea typeface="Roboto"/>
                <a:cs typeface="Roboto"/>
                <a:sym typeface="Roboto"/>
              </a:rPr>
              <a:t>dopamine</a:t>
            </a:r>
            <a:r>
              <a:rPr b="1" lang="en">
                <a:solidFill>
                  <a:srgbClr val="111111"/>
                </a:solidFill>
                <a:highlight>
                  <a:srgbClr val="FFFFFF"/>
                </a:highlight>
                <a:latin typeface="Roboto"/>
                <a:ea typeface="Roboto"/>
                <a:cs typeface="Roboto"/>
                <a:sym typeface="Roboto"/>
              </a:rPr>
              <a:t> in the brain)</a:t>
            </a:r>
            <a:endParaRPr>
              <a:solidFill>
                <a:srgbClr val="111111"/>
              </a:solidFill>
              <a:highlight>
                <a:srgbClr val="FFFFFF"/>
              </a:highlight>
              <a:latin typeface="Roboto"/>
              <a:ea typeface="Roboto"/>
              <a:cs typeface="Roboto"/>
              <a:sym typeface="Roboto"/>
            </a:endParaRPr>
          </a:p>
          <a:p>
            <a:pPr indent="-342900" lvl="0" marL="457200" rtl="0" algn="l">
              <a:spcBef>
                <a:spcPts val="0"/>
              </a:spcBef>
              <a:spcAft>
                <a:spcPts val="0"/>
              </a:spcAft>
              <a:buClr>
                <a:srgbClr val="111111"/>
              </a:buClr>
              <a:buSzPts val="1800"/>
              <a:buFont typeface="Roboto"/>
              <a:buChar char="-"/>
            </a:pPr>
            <a:r>
              <a:rPr b="1" lang="en">
                <a:solidFill>
                  <a:srgbClr val="111111"/>
                </a:solidFill>
                <a:highlight>
                  <a:srgbClr val="FFFFFF"/>
                </a:highlight>
                <a:latin typeface="Roboto"/>
                <a:ea typeface="Roboto"/>
                <a:cs typeface="Roboto"/>
                <a:sym typeface="Roboto"/>
              </a:rPr>
              <a:t>New brain cells, </a:t>
            </a:r>
            <a:r>
              <a:rPr b="1" lang="en">
                <a:solidFill>
                  <a:srgbClr val="111111"/>
                </a:solidFill>
                <a:highlight>
                  <a:srgbClr val="FFFFFF"/>
                </a:highlight>
                <a:latin typeface="Roboto"/>
                <a:ea typeface="Roboto"/>
                <a:cs typeface="Roboto"/>
                <a:sym typeface="Roboto"/>
              </a:rPr>
              <a:t>improves</a:t>
            </a:r>
            <a:r>
              <a:rPr b="1" lang="en">
                <a:solidFill>
                  <a:srgbClr val="111111"/>
                </a:solidFill>
                <a:highlight>
                  <a:srgbClr val="FFFFFF"/>
                </a:highlight>
                <a:latin typeface="Roboto"/>
                <a:ea typeface="Roboto"/>
                <a:cs typeface="Roboto"/>
                <a:sym typeface="Roboto"/>
              </a:rPr>
              <a:t> focus and attention (Helps you learn Japanese too, likely)</a:t>
            </a:r>
            <a:endParaRPr b="1">
              <a:solidFill>
                <a:srgbClr val="111111"/>
              </a:solidFill>
              <a:highlight>
                <a:srgbClr val="FFFFFF"/>
              </a:highlight>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to Start/Keep Exercising?</a:t>
            </a:r>
            <a:endParaRPr/>
          </a:p>
        </p:txBody>
      </p:sp>
      <p:sp>
        <p:nvSpPr>
          <p:cNvPr id="90" name="Google Shape;90;p18"/>
          <p:cNvSpPr txBox="1"/>
          <p:nvPr>
            <p:ph idx="1" type="body"/>
          </p:nvPr>
        </p:nvSpPr>
        <p:spPr>
          <a:xfrm>
            <a:off x="239675" y="1152475"/>
            <a:ext cx="8995800" cy="40641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2"/>
              </a:buClr>
              <a:buSzPts val="1800"/>
              <a:buAutoNum type="arabicPeriod"/>
            </a:pPr>
            <a:r>
              <a:rPr lang="en">
                <a:solidFill>
                  <a:schemeClr val="dk2"/>
                </a:solidFill>
              </a:rPr>
              <a:t>Find something you like!</a:t>
            </a:r>
            <a:endParaRPr>
              <a:solidFill>
                <a:schemeClr val="dk2"/>
              </a:solidFill>
            </a:endParaRPr>
          </a:p>
          <a:p>
            <a:pPr indent="-342900" lvl="0" marL="457200" rtl="0" algn="l">
              <a:spcBef>
                <a:spcPts val="0"/>
              </a:spcBef>
              <a:spcAft>
                <a:spcPts val="0"/>
              </a:spcAft>
              <a:buClr>
                <a:schemeClr val="dk2"/>
              </a:buClr>
              <a:buSzPts val="1800"/>
              <a:buAutoNum type="arabicPeriod"/>
            </a:pPr>
            <a:r>
              <a:rPr lang="en">
                <a:solidFill>
                  <a:schemeClr val="dk2"/>
                </a:solidFill>
              </a:rPr>
              <a:t>Get a friend to join you!</a:t>
            </a:r>
            <a:endParaRPr>
              <a:solidFill>
                <a:schemeClr val="dk2"/>
              </a:solidFill>
            </a:endParaRPr>
          </a:p>
          <a:p>
            <a:pPr indent="-342900" lvl="0" marL="457200" rtl="0" algn="l">
              <a:spcBef>
                <a:spcPts val="0"/>
              </a:spcBef>
              <a:spcAft>
                <a:spcPts val="0"/>
              </a:spcAft>
              <a:buClr>
                <a:schemeClr val="dk2"/>
              </a:buClr>
              <a:buSzPts val="1800"/>
              <a:buAutoNum type="arabicPeriod"/>
            </a:pPr>
            <a:r>
              <a:rPr lang="en">
                <a:solidFill>
                  <a:schemeClr val="dk2"/>
                </a:solidFill>
              </a:rPr>
              <a:t>Join a club or circle (Big in Japan)</a:t>
            </a:r>
            <a:endParaRPr>
              <a:solidFill>
                <a:schemeClr val="dk2"/>
              </a:solidFill>
            </a:endParaRPr>
          </a:p>
          <a:p>
            <a:pPr indent="-342900" lvl="0" marL="457200" rtl="0" algn="l">
              <a:spcBef>
                <a:spcPts val="0"/>
              </a:spcBef>
              <a:spcAft>
                <a:spcPts val="0"/>
              </a:spcAft>
              <a:buClr>
                <a:schemeClr val="dk2"/>
              </a:buClr>
              <a:buSzPts val="1800"/>
              <a:buAutoNum type="arabicPeriod"/>
            </a:pPr>
            <a:r>
              <a:rPr lang="en">
                <a:solidFill>
                  <a:schemeClr val="dk2"/>
                </a:solidFill>
              </a:rPr>
              <a:t>Buy yourself gear – guilt trip yourself into using the equipment.</a:t>
            </a:r>
            <a:endParaRPr>
              <a:solidFill>
                <a:schemeClr val="dk2"/>
              </a:solidFill>
            </a:endParaRPr>
          </a:p>
          <a:p>
            <a:pPr indent="-342900" lvl="0" marL="457200" rtl="0" algn="l">
              <a:spcBef>
                <a:spcPts val="0"/>
              </a:spcBef>
              <a:spcAft>
                <a:spcPts val="0"/>
              </a:spcAft>
              <a:buClr>
                <a:schemeClr val="dk2"/>
              </a:buClr>
              <a:buSzPts val="1800"/>
              <a:buAutoNum type="arabicPeriod"/>
            </a:pPr>
            <a:r>
              <a:rPr lang="en">
                <a:solidFill>
                  <a:schemeClr val="dk2"/>
                </a:solidFill>
              </a:rPr>
              <a:t>Follow a Youtuber/influencer/whatever that does your sport– Inspiration</a:t>
            </a:r>
            <a:endParaRPr>
              <a:solidFill>
                <a:schemeClr val="dk2"/>
              </a:solidFill>
            </a:endParaRPr>
          </a:p>
          <a:p>
            <a:pPr indent="-342900" lvl="0" marL="457200" rtl="0" algn="l">
              <a:spcBef>
                <a:spcPts val="0"/>
              </a:spcBef>
              <a:spcAft>
                <a:spcPts val="0"/>
              </a:spcAft>
              <a:buClr>
                <a:schemeClr val="dk2"/>
              </a:buClr>
              <a:buSzPts val="1800"/>
              <a:buAutoNum type="arabicPeriod"/>
            </a:pPr>
            <a:r>
              <a:rPr lang="en">
                <a:solidFill>
                  <a:schemeClr val="dk2"/>
                </a:solidFill>
              </a:rPr>
              <a:t>Join a Gym – again, guilt trip yourself. </a:t>
            </a:r>
            <a:endParaRPr>
              <a:solidFill>
                <a:schemeClr val="dk2"/>
              </a:solidFill>
            </a:endParaRPr>
          </a:p>
          <a:p>
            <a:pPr indent="-342900" lvl="0" marL="457200" rtl="0" algn="l">
              <a:spcBef>
                <a:spcPts val="0"/>
              </a:spcBef>
              <a:spcAft>
                <a:spcPts val="0"/>
              </a:spcAft>
              <a:buClr>
                <a:schemeClr val="dk2"/>
              </a:buClr>
              <a:buSzPts val="1800"/>
              <a:buAutoNum type="arabicPeriod"/>
            </a:pPr>
            <a:r>
              <a:rPr lang="en">
                <a:solidFill>
                  <a:schemeClr val="dk2"/>
                </a:solidFill>
              </a:rPr>
              <a:t> Remember that it could spark a love life for yourself– you’ll look good and feel confident!</a:t>
            </a:r>
            <a:endParaRPr>
              <a:solidFill>
                <a:schemeClr val="dk2"/>
              </a:solidFill>
            </a:endParaRPr>
          </a:p>
          <a:p>
            <a:pPr indent="-342900" lvl="0" marL="457200" rtl="0" algn="l">
              <a:spcBef>
                <a:spcPts val="0"/>
              </a:spcBef>
              <a:spcAft>
                <a:spcPts val="0"/>
              </a:spcAft>
              <a:buClr>
                <a:schemeClr val="dk2"/>
              </a:buClr>
              <a:buSzPts val="1800"/>
              <a:buAutoNum type="arabicPeriod"/>
            </a:pPr>
            <a:r>
              <a:rPr lang="en">
                <a:solidFill>
                  <a:schemeClr val="dk2"/>
                </a:solidFill>
              </a:rPr>
              <a:t>Set goals, preferably with concrete numbers that are realistic!</a:t>
            </a:r>
            <a:endParaRPr>
              <a:solidFill>
                <a:schemeClr val="dk2"/>
              </a:solidFill>
            </a:endParaRPr>
          </a:p>
          <a:p>
            <a:pPr indent="-342900" lvl="0" marL="457200" rtl="0" algn="l">
              <a:spcBef>
                <a:spcPts val="0"/>
              </a:spcBef>
              <a:spcAft>
                <a:spcPts val="0"/>
              </a:spcAft>
              <a:buClr>
                <a:schemeClr val="dk2"/>
              </a:buClr>
              <a:buSzPts val="1800"/>
              <a:buAutoNum type="arabicPeriod"/>
            </a:pPr>
            <a:r>
              <a:rPr lang="en">
                <a:solidFill>
                  <a:schemeClr val="dk2"/>
                </a:solidFill>
              </a:rPr>
              <a:t>Have your equipment always ready to ease the process.</a:t>
            </a:r>
            <a:endParaRPr>
              <a:solidFill>
                <a:schemeClr val="dk2"/>
              </a:solidFill>
            </a:endParaRPr>
          </a:p>
          <a:p>
            <a:pPr indent="-342900" lvl="0" marL="457200" rtl="0" algn="l">
              <a:spcBef>
                <a:spcPts val="0"/>
              </a:spcBef>
              <a:spcAft>
                <a:spcPts val="0"/>
              </a:spcAft>
              <a:buClr>
                <a:schemeClr val="dk2"/>
              </a:buClr>
              <a:buSzPts val="1800"/>
              <a:buAutoNum type="arabicPeriod"/>
            </a:pPr>
            <a:r>
              <a:rPr lang="en">
                <a:solidFill>
                  <a:schemeClr val="dk2"/>
                </a:solidFill>
              </a:rPr>
              <a:t>Reward yourself in needed – buy yourself that special thing as a reward!</a:t>
            </a:r>
            <a:endParaRPr>
              <a:solidFill>
                <a:schemeClr val="dk2"/>
              </a:solidFill>
            </a:endParaRPr>
          </a:p>
          <a:p>
            <a:pPr indent="-342900" lvl="0" marL="457200" rtl="0" algn="l">
              <a:spcBef>
                <a:spcPts val="0"/>
              </a:spcBef>
              <a:spcAft>
                <a:spcPts val="0"/>
              </a:spcAft>
              <a:buClr>
                <a:schemeClr val="dk2"/>
              </a:buClr>
              <a:buSzPts val="1800"/>
              <a:buAutoNum type="arabicPeriod"/>
            </a:pPr>
            <a:r>
              <a:rPr lang="en">
                <a:solidFill>
                  <a:schemeClr val="dk2"/>
                </a:solidFill>
              </a:rPr>
              <a:t>Just take the stairs if you need to start somewhere. (Little by little)</a:t>
            </a:r>
            <a:endParaRPr>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Benefits of Staying Social	</a:t>
            </a:r>
            <a:endParaRPr/>
          </a:p>
        </p:txBody>
      </p:sp>
      <p:sp>
        <p:nvSpPr>
          <p:cNvPr id="96" name="Google Shape;96;p19"/>
          <p:cNvSpPr txBox="1"/>
          <p:nvPr>
            <p:ph idx="1" type="body"/>
          </p:nvPr>
        </p:nvSpPr>
        <p:spPr>
          <a:xfrm>
            <a:off x="311700" y="1152475"/>
            <a:ext cx="86067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b="1" lang="en">
                <a:solidFill>
                  <a:srgbClr val="231F20"/>
                </a:solidFill>
                <a:latin typeface="Arial"/>
                <a:ea typeface="Arial"/>
                <a:cs typeface="Arial"/>
                <a:sym typeface="Arial"/>
              </a:rPr>
              <a:t>In one study, people aged 80 and above but who have the mental agility of much younger people, appear to have one thing in common: close friends </a:t>
            </a:r>
            <a:r>
              <a:rPr b="1" lang="en" sz="1150">
                <a:solidFill>
                  <a:srgbClr val="231F20"/>
                </a:solidFill>
                <a:latin typeface="Arial"/>
                <a:ea typeface="Arial"/>
                <a:cs typeface="Arial"/>
                <a:sym typeface="Arial"/>
              </a:rPr>
              <a:t>(Source: Cognitive Neurology and Alzheimer’s Disease Center at Northwestern University Feinberg School of Medicine in Chicago, IL)</a:t>
            </a:r>
            <a:endParaRPr b="1" sz="1150">
              <a:solidFill>
                <a:srgbClr val="231F20"/>
              </a:solidFill>
              <a:latin typeface="Arial"/>
              <a:ea typeface="Arial"/>
              <a:cs typeface="Arial"/>
              <a:sym typeface="Arial"/>
            </a:endParaRPr>
          </a:p>
          <a:p>
            <a:pPr indent="-320675" lvl="0" marL="457200" rtl="0" algn="l">
              <a:spcBef>
                <a:spcPts val="0"/>
              </a:spcBef>
              <a:spcAft>
                <a:spcPts val="0"/>
              </a:spcAft>
              <a:buClr>
                <a:srgbClr val="231F20"/>
              </a:buClr>
              <a:buSzPts val="1450"/>
              <a:buFont typeface="Arial"/>
              <a:buChar char="-"/>
            </a:pPr>
            <a:r>
              <a:rPr b="1" lang="en">
                <a:solidFill>
                  <a:srgbClr val="231F20"/>
                </a:solidFill>
                <a:latin typeface="Arial"/>
                <a:ea typeface="Arial"/>
                <a:cs typeface="Arial"/>
                <a:sym typeface="Arial"/>
              </a:rPr>
              <a:t>You disrupt negative thoughts by getting active with others and taking the </a:t>
            </a:r>
            <a:r>
              <a:rPr b="1" lang="en">
                <a:solidFill>
                  <a:srgbClr val="231F20"/>
                </a:solidFill>
                <a:latin typeface="Arial"/>
                <a:ea typeface="Arial"/>
                <a:cs typeface="Arial"/>
                <a:sym typeface="Arial"/>
              </a:rPr>
              <a:t>focus</a:t>
            </a:r>
            <a:r>
              <a:rPr b="1" lang="en">
                <a:solidFill>
                  <a:srgbClr val="231F20"/>
                </a:solidFill>
                <a:latin typeface="Arial"/>
                <a:ea typeface="Arial"/>
                <a:cs typeface="Arial"/>
                <a:sym typeface="Arial"/>
              </a:rPr>
              <a:t> off yourself</a:t>
            </a:r>
            <a:endParaRPr b="1">
              <a:solidFill>
                <a:srgbClr val="231F20"/>
              </a:solidFill>
              <a:latin typeface="Arial"/>
              <a:ea typeface="Arial"/>
              <a:cs typeface="Arial"/>
              <a:sym typeface="Arial"/>
            </a:endParaRPr>
          </a:p>
          <a:p>
            <a:pPr indent="-342900" lvl="0" marL="457200" rtl="0" algn="l">
              <a:spcBef>
                <a:spcPts val="0"/>
              </a:spcBef>
              <a:spcAft>
                <a:spcPts val="0"/>
              </a:spcAft>
              <a:buClr>
                <a:srgbClr val="231F20"/>
              </a:buClr>
              <a:buSzPts val="1800"/>
              <a:buFont typeface="Arial"/>
              <a:buChar char="-"/>
            </a:pPr>
            <a:r>
              <a:rPr b="1" lang="en">
                <a:solidFill>
                  <a:srgbClr val="231F20"/>
                </a:solidFill>
                <a:latin typeface="Arial"/>
                <a:ea typeface="Arial"/>
                <a:cs typeface="Arial"/>
                <a:sym typeface="Arial"/>
              </a:rPr>
              <a:t>You can talk through problems and destress with friends</a:t>
            </a:r>
            <a:endParaRPr b="1">
              <a:solidFill>
                <a:srgbClr val="231F20"/>
              </a:solidFill>
              <a:latin typeface="Arial"/>
              <a:ea typeface="Arial"/>
              <a:cs typeface="Arial"/>
              <a:sym typeface="Arial"/>
            </a:endParaRPr>
          </a:p>
          <a:p>
            <a:pPr indent="-342900" lvl="0" marL="457200" rtl="0" algn="l">
              <a:spcBef>
                <a:spcPts val="0"/>
              </a:spcBef>
              <a:spcAft>
                <a:spcPts val="0"/>
              </a:spcAft>
              <a:buClr>
                <a:srgbClr val="231F20"/>
              </a:buClr>
              <a:buSzPts val="1800"/>
              <a:buFont typeface="Arial"/>
              <a:buChar char="-"/>
            </a:pPr>
            <a:r>
              <a:rPr b="1" lang="en">
                <a:solidFill>
                  <a:srgbClr val="231F20"/>
                </a:solidFill>
                <a:latin typeface="Arial"/>
                <a:ea typeface="Arial"/>
                <a:cs typeface="Arial"/>
                <a:sym typeface="Arial"/>
              </a:rPr>
              <a:t>You get to see the big picture and see how your problems aren’t everything (Volunteer Work)</a:t>
            </a:r>
            <a:endParaRPr b="1">
              <a:solidFill>
                <a:srgbClr val="231F20"/>
              </a:solidFill>
              <a:latin typeface="Arial"/>
              <a:ea typeface="Arial"/>
              <a:cs typeface="Arial"/>
              <a:sym typeface="Arial"/>
            </a:endParaRPr>
          </a:p>
          <a:p>
            <a:pPr indent="-342900" lvl="0" marL="457200" rtl="0" algn="l">
              <a:spcBef>
                <a:spcPts val="0"/>
              </a:spcBef>
              <a:spcAft>
                <a:spcPts val="0"/>
              </a:spcAft>
              <a:buClr>
                <a:srgbClr val="231F20"/>
              </a:buClr>
              <a:buSzPts val="1800"/>
              <a:buFont typeface="Arial"/>
              <a:buChar char="-"/>
            </a:pPr>
            <a:r>
              <a:rPr b="1" lang="en">
                <a:solidFill>
                  <a:srgbClr val="231F20"/>
                </a:solidFill>
                <a:latin typeface="Arial"/>
                <a:ea typeface="Arial"/>
                <a:cs typeface="Arial"/>
                <a:sym typeface="Arial"/>
              </a:rPr>
              <a:t>It’s fun. </a:t>
            </a:r>
            <a:endParaRPr b="1">
              <a:solidFill>
                <a:srgbClr val="231F20"/>
              </a:solidFill>
              <a:latin typeface="Arial"/>
              <a:ea typeface="Arial"/>
              <a:cs typeface="Arial"/>
              <a:sym typeface="Arial"/>
            </a:endParaRPr>
          </a:p>
          <a:p>
            <a:pPr indent="0" lvl="0" marL="0" rtl="0" algn="l">
              <a:spcBef>
                <a:spcPts val="1200"/>
              </a:spcBef>
              <a:spcAft>
                <a:spcPts val="1200"/>
              </a:spcAft>
              <a:buNone/>
            </a:pPr>
            <a:r>
              <a:t/>
            </a:r>
            <a:endParaRPr b="1">
              <a:solidFill>
                <a:srgbClr val="231F2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0" y="0"/>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to Stay Social?</a:t>
            </a:r>
            <a:endParaRPr/>
          </a:p>
          <a:p>
            <a:pPr indent="0" lvl="0" marL="0" rtl="0" algn="l">
              <a:spcBef>
                <a:spcPts val="0"/>
              </a:spcBef>
              <a:spcAft>
                <a:spcPts val="0"/>
              </a:spcAft>
              <a:buNone/>
            </a:pPr>
            <a:r>
              <a:t/>
            </a:r>
            <a:endParaRPr/>
          </a:p>
        </p:txBody>
      </p:sp>
      <p:sp>
        <p:nvSpPr>
          <p:cNvPr id="102" name="Google Shape;102;p20"/>
          <p:cNvSpPr txBox="1"/>
          <p:nvPr>
            <p:ph idx="1" type="body"/>
          </p:nvPr>
        </p:nvSpPr>
        <p:spPr>
          <a:xfrm>
            <a:off x="0" y="534000"/>
            <a:ext cx="9144000" cy="46095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rgbClr val="231F20"/>
              </a:buClr>
              <a:buSzPts val="1600"/>
              <a:buFont typeface="Arial"/>
              <a:buAutoNum type="arabicPeriod"/>
            </a:pPr>
            <a:r>
              <a:rPr b="1" lang="en" sz="1600">
                <a:solidFill>
                  <a:srgbClr val="231F20"/>
                </a:solidFill>
                <a:latin typeface="Arial"/>
                <a:ea typeface="Arial"/>
                <a:cs typeface="Arial"/>
                <a:sym typeface="Arial"/>
              </a:rPr>
              <a:t>Say YES to invites: Try to hang out with everyone, people lead to people, Japanese and otherwise.</a:t>
            </a:r>
            <a:endParaRPr b="1" sz="1600">
              <a:solidFill>
                <a:srgbClr val="231F20"/>
              </a:solidFill>
              <a:latin typeface="Arial"/>
              <a:ea typeface="Arial"/>
              <a:cs typeface="Arial"/>
              <a:sym typeface="Arial"/>
            </a:endParaRPr>
          </a:p>
          <a:p>
            <a:pPr indent="-330200" lvl="0" marL="457200" rtl="0" algn="l">
              <a:spcBef>
                <a:spcPts val="0"/>
              </a:spcBef>
              <a:spcAft>
                <a:spcPts val="0"/>
              </a:spcAft>
              <a:buClr>
                <a:srgbClr val="231F20"/>
              </a:buClr>
              <a:buSzPts val="1600"/>
              <a:buFont typeface="Arial"/>
              <a:buAutoNum type="arabicPeriod"/>
            </a:pPr>
            <a:r>
              <a:rPr b="1" lang="en" sz="1600">
                <a:solidFill>
                  <a:srgbClr val="231F20"/>
                </a:solidFill>
                <a:latin typeface="Arial"/>
                <a:ea typeface="Arial"/>
                <a:cs typeface="Arial"/>
                <a:sym typeface="Arial"/>
              </a:rPr>
              <a:t>Talk to Family at home – Skype, Zoom, etc. </a:t>
            </a:r>
            <a:endParaRPr b="1" sz="1600">
              <a:solidFill>
                <a:srgbClr val="231F20"/>
              </a:solidFill>
              <a:latin typeface="Arial"/>
              <a:ea typeface="Arial"/>
              <a:cs typeface="Arial"/>
              <a:sym typeface="Arial"/>
            </a:endParaRPr>
          </a:p>
          <a:p>
            <a:pPr indent="-330200" lvl="0" marL="457200" rtl="0" algn="l">
              <a:spcBef>
                <a:spcPts val="0"/>
              </a:spcBef>
              <a:spcAft>
                <a:spcPts val="0"/>
              </a:spcAft>
              <a:buClr>
                <a:srgbClr val="231F20"/>
              </a:buClr>
              <a:buSzPts val="1600"/>
              <a:buFont typeface="Arial"/>
              <a:buAutoNum type="arabicPeriod"/>
            </a:pPr>
            <a:r>
              <a:rPr b="1" lang="en" sz="1600">
                <a:solidFill>
                  <a:srgbClr val="231F20"/>
                </a:solidFill>
                <a:latin typeface="Arial"/>
                <a:ea typeface="Arial"/>
                <a:cs typeface="Arial"/>
                <a:sym typeface="Arial"/>
              </a:rPr>
              <a:t>Join Meetup.com for meetups.</a:t>
            </a:r>
            <a:endParaRPr b="1" sz="1600">
              <a:solidFill>
                <a:srgbClr val="231F20"/>
              </a:solidFill>
              <a:latin typeface="Arial"/>
              <a:ea typeface="Arial"/>
              <a:cs typeface="Arial"/>
              <a:sym typeface="Arial"/>
            </a:endParaRPr>
          </a:p>
          <a:p>
            <a:pPr indent="-330200" lvl="0" marL="457200" rtl="0" algn="l">
              <a:spcBef>
                <a:spcPts val="0"/>
              </a:spcBef>
              <a:spcAft>
                <a:spcPts val="0"/>
              </a:spcAft>
              <a:buClr>
                <a:srgbClr val="231F20"/>
              </a:buClr>
              <a:buSzPts val="1600"/>
              <a:buFont typeface="Arial"/>
              <a:buAutoNum type="arabicPeriod"/>
            </a:pPr>
            <a:r>
              <a:rPr b="1" lang="en" sz="1600">
                <a:solidFill>
                  <a:srgbClr val="231F20"/>
                </a:solidFill>
                <a:latin typeface="Arial"/>
                <a:ea typeface="Arial"/>
                <a:cs typeface="Arial"/>
                <a:sym typeface="Arial"/>
              </a:rPr>
              <a:t>Try to go out and spend time doing things with people that you enjoy. You don’t have to go to the club or bar if that’s not your thing. (Although, you might want to try it once!)</a:t>
            </a:r>
            <a:endParaRPr b="1" sz="1600">
              <a:solidFill>
                <a:srgbClr val="231F20"/>
              </a:solidFill>
              <a:latin typeface="Arial"/>
              <a:ea typeface="Arial"/>
              <a:cs typeface="Arial"/>
              <a:sym typeface="Arial"/>
            </a:endParaRPr>
          </a:p>
          <a:p>
            <a:pPr indent="-330200" lvl="0" marL="457200" rtl="0" algn="l">
              <a:spcBef>
                <a:spcPts val="0"/>
              </a:spcBef>
              <a:spcAft>
                <a:spcPts val="0"/>
              </a:spcAft>
              <a:buClr>
                <a:srgbClr val="231F20"/>
              </a:buClr>
              <a:buSzPts val="1600"/>
              <a:buFont typeface="Arial"/>
              <a:buAutoNum type="arabicPeriod"/>
            </a:pPr>
            <a:r>
              <a:rPr b="1" lang="en" sz="1600">
                <a:solidFill>
                  <a:srgbClr val="231F20"/>
                </a:solidFill>
                <a:latin typeface="Arial"/>
                <a:ea typeface="Arial"/>
                <a:cs typeface="Arial"/>
                <a:sym typeface="Arial"/>
              </a:rPr>
              <a:t>Try to chat strangers and acquaintances. We need a variety of connections – and they grow</a:t>
            </a:r>
            <a:endParaRPr b="1" sz="1600">
              <a:solidFill>
                <a:srgbClr val="231F20"/>
              </a:solidFill>
              <a:latin typeface="Arial"/>
              <a:ea typeface="Arial"/>
              <a:cs typeface="Arial"/>
              <a:sym typeface="Arial"/>
            </a:endParaRPr>
          </a:p>
          <a:p>
            <a:pPr indent="-330200" lvl="0" marL="457200" rtl="0" algn="l">
              <a:spcBef>
                <a:spcPts val="0"/>
              </a:spcBef>
              <a:spcAft>
                <a:spcPts val="0"/>
              </a:spcAft>
              <a:buClr>
                <a:srgbClr val="231F20"/>
              </a:buClr>
              <a:buSzPts val="1600"/>
              <a:buFont typeface="Arial"/>
              <a:buAutoNum type="arabicPeriod"/>
            </a:pPr>
            <a:r>
              <a:rPr b="1" lang="en" sz="1600">
                <a:solidFill>
                  <a:srgbClr val="231F20"/>
                </a:solidFill>
                <a:latin typeface="Arial"/>
                <a:ea typeface="Arial"/>
                <a:cs typeface="Arial"/>
                <a:sym typeface="Arial"/>
              </a:rPr>
              <a:t>Invite people yourself and understand that not everyone will be available.</a:t>
            </a:r>
            <a:endParaRPr b="1" sz="1600">
              <a:solidFill>
                <a:srgbClr val="231F20"/>
              </a:solidFill>
              <a:latin typeface="Arial"/>
              <a:ea typeface="Arial"/>
              <a:cs typeface="Arial"/>
              <a:sym typeface="Arial"/>
            </a:endParaRPr>
          </a:p>
          <a:p>
            <a:pPr indent="-330200" lvl="0" marL="457200" rtl="0" algn="l">
              <a:spcBef>
                <a:spcPts val="0"/>
              </a:spcBef>
              <a:spcAft>
                <a:spcPts val="0"/>
              </a:spcAft>
              <a:buClr>
                <a:srgbClr val="231F20"/>
              </a:buClr>
              <a:buSzPts val="1600"/>
              <a:buFont typeface="Arial"/>
              <a:buAutoNum type="arabicPeriod"/>
            </a:pPr>
            <a:r>
              <a:rPr b="1" lang="en" sz="1600">
                <a:solidFill>
                  <a:srgbClr val="231F20"/>
                </a:solidFill>
                <a:latin typeface="Arial"/>
                <a:ea typeface="Arial"/>
                <a:cs typeface="Arial"/>
                <a:sym typeface="Arial"/>
              </a:rPr>
              <a:t>Do volunteer work! Upside: Everyone is nice!</a:t>
            </a:r>
            <a:endParaRPr b="1" sz="1600">
              <a:solidFill>
                <a:srgbClr val="231F20"/>
              </a:solidFill>
              <a:latin typeface="Arial"/>
              <a:ea typeface="Arial"/>
              <a:cs typeface="Arial"/>
              <a:sym typeface="Arial"/>
            </a:endParaRPr>
          </a:p>
          <a:p>
            <a:pPr indent="-330200" lvl="0" marL="457200" rtl="0" algn="l">
              <a:spcBef>
                <a:spcPts val="0"/>
              </a:spcBef>
              <a:spcAft>
                <a:spcPts val="0"/>
              </a:spcAft>
              <a:buClr>
                <a:srgbClr val="231F20"/>
              </a:buClr>
              <a:buSzPts val="1600"/>
              <a:buFont typeface="Arial"/>
              <a:buAutoNum type="arabicPeriod"/>
            </a:pPr>
            <a:r>
              <a:rPr b="1" lang="en" sz="1600">
                <a:solidFill>
                  <a:srgbClr val="231F20"/>
                </a:solidFill>
                <a:latin typeface="Arial"/>
                <a:ea typeface="Arial"/>
                <a:cs typeface="Arial"/>
                <a:sym typeface="Arial"/>
              </a:rPr>
              <a:t>Do the local JET group events! (See #1)</a:t>
            </a:r>
            <a:endParaRPr b="1" sz="1600">
              <a:solidFill>
                <a:srgbClr val="231F20"/>
              </a:solidFill>
              <a:latin typeface="Arial"/>
              <a:ea typeface="Arial"/>
              <a:cs typeface="Arial"/>
              <a:sym typeface="Arial"/>
            </a:endParaRPr>
          </a:p>
          <a:p>
            <a:pPr indent="-330200" lvl="0" marL="457200" rtl="0" algn="l">
              <a:spcBef>
                <a:spcPts val="0"/>
              </a:spcBef>
              <a:spcAft>
                <a:spcPts val="0"/>
              </a:spcAft>
              <a:buClr>
                <a:srgbClr val="231F20"/>
              </a:buClr>
              <a:buSzPts val="1600"/>
              <a:buFont typeface="Arial"/>
              <a:buAutoNum type="arabicPeriod"/>
            </a:pPr>
            <a:r>
              <a:rPr b="1" lang="en" sz="1600">
                <a:solidFill>
                  <a:srgbClr val="231F20"/>
                </a:solidFill>
                <a:latin typeface="Arial"/>
                <a:ea typeface="Arial"/>
                <a:cs typeface="Arial"/>
                <a:sym typeface="Arial"/>
              </a:rPr>
              <a:t>Stay connected with the friends you have and make (Efficiency).</a:t>
            </a:r>
            <a:endParaRPr b="1" sz="1600">
              <a:solidFill>
                <a:srgbClr val="231F20"/>
              </a:solidFill>
              <a:latin typeface="Arial"/>
              <a:ea typeface="Arial"/>
              <a:cs typeface="Arial"/>
              <a:sym typeface="Arial"/>
            </a:endParaRPr>
          </a:p>
          <a:p>
            <a:pPr indent="-330200" lvl="0" marL="457200" rtl="0" algn="l">
              <a:spcBef>
                <a:spcPts val="0"/>
              </a:spcBef>
              <a:spcAft>
                <a:spcPts val="0"/>
              </a:spcAft>
              <a:buClr>
                <a:srgbClr val="231F20"/>
              </a:buClr>
              <a:buSzPts val="1600"/>
              <a:buFont typeface="Arial"/>
              <a:buAutoNum type="arabicPeriod"/>
            </a:pPr>
            <a:r>
              <a:rPr b="1" lang="en" sz="1600">
                <a:solidFill>
                  <a:srgbClr val="231F20"/>
                </a:solidFill>
                <a:latin typeface="Arial"/>
                <a:ea typeface="Arial"/>
                <a:cs typeface="Arial"/>
                <a:sym typeface="Arial"/>
              </a:rPr>
              <a:t>Frequent the same cafe or bar.</a:t>
            </a:r>
            <a:endParaRPr b="1" sz="1600">
              <a:solidFill>
                <a:srgbClr val="231F20"/>
              </a:solidFill>
              <a:latin typeface="Arial"/>
              <a:ea typeface="Arial"/>
              <a:cs typeface="Arial"/>
              <a:sym typeface="Arial"/>
            </a:endParaRPr>
          </a:p>
          <a:p>
            <a:pPr indent="-330200" lvl="0" marL="457200" rtl="0" algn="l">
              <a:spcBef>
                <a:spcPts val="0"/>
              </a:spcBef>
              <a:spcAft>
                <a:spcPts val="0"/>
              </a:spcAft>
              <a:buClr>
                <a:srgbClr val="231F20"/>
              </a:buClr>
              <a:buSzPts val="1600"/>
              <a:buFont typeface="Arial"/>
              <a:buAutoNum type="arabicPeriod"/>
            </a:pPr>
            <a:r>
              <a:rPr b="1" lang="en" sz="1600">
                <a:solidFill>
                  <a:srgbClr val="231F20"/>
                </a:solidFill>
                <a:latin typeface="Arial"/>
                <a:ea typeface="Arial"/>
                <a:cs typeface="Arial"/>
                <a:sym typeface="Arial"/>
              </a:rPr>
              <a:t>Make friends with someone who’s popular and tag along.</a:t>
            </a:r>
            <a:endParaRPr b="1" sz="1600">
              <a:solidFill>
                <a:srgbClr val="231F20"/>
              </a:solidFill>
              <a:latin typeface="Arial"/>
              <a:ea typeface="Arial"/>
              <a:cs typeface="Arial"/>
              <a:sym typeface="Arial"/>
            </a:endParaRPr>
          </a:p>
          <a:p>
            <a:pPr indent="-330200" lvl="0" marL="457200" rtl="0" algn="l">
              <a:spcBef>
                <a:spcPts val="0"/>
              </a:spcBef>
              <a:spcAft>
                <a:spcPts val="0"/>
              </a:spcAft>
              <a:buClr>
                <a:srgbClr val="231F20"/>
              </a:buClr>
              <a:buSzPts val="1600"/>
              <a:buFont typeface="Arial"/>
              <a:buAutoNum type="arabicPeriod"/>
            </a:pPr>
            <a:r>
              <a:rPr b="1" lang="en" sz="1600">
                <a:solidFill>
                  <a:srgbClr val="231F20"/>
                </a:solidFill>
                <a:latin typeface="Arial"/>
                <a:ea typeface="Arial"/>
                <a:cs typeface="Arial"/>
                <a:sym typeface="Arial"/>
              </a:rPr>
              <a:t>Get into a class or get tutoring, Japanese or otherwise. (Forced interaction, but why not?)</a:t>
            </a:r>
            <a:endParaRPr b="1" sz="1600">
              <a:solidFill>
                <a:srgbClr val="231F20"/>
              </a:solidFill>
              <a:latin typeface="Arial"/>
              <a:ea typeface="Arial"/>
              <a:cs typeface="Arial"/>
              <a:sym typeface="Arial"/>
            </a:endParaRPr>
          </a:p>
          <a:p>
            <a:pPr indent="0" lvl="0" marL="457200" rtl="0" algn="l">
              <a:spcBef>
                <a:spcPts val="1200"/>
              </a:spcBef>
              <a:spcAft>
                <a:spcPts val="0"/>
              </a:spcAft>
              <a:buNone/>
            </a:pPr>
            <a:r>
              <a:t/>
            </a:r>
            <a:endParaRPr b="1" sz="1700">
              <a:solidFill>
                <a:srgbClr val="231F20"/>
              </a:solidFill>
              <a:latin typeface="Arial"/>
              <a:ea typeface="Arial"/>
              <a:cs typeface="Arial"/>
              <a:sym typeface="Arial"/>
            </a:endParaRPr>
          </a:p>
          <a:p>
            <a:pPr indent="0" lvl="0" marL="0" rtl="0" algn="l">
              <a:spcBef>
                <a:spcPts val="1200"/>
              </a:spcBef>
              <a:spcAft>
                <a:spcPts val="1200"/>
              </a:spcAft>
              <a:buNone/>
            </a:pPr>
            <a:r>
              <a:t/>
            </a:r>
            <a:endParaRPr sz="1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Sleep</a:t>
            </a:r>
            <a:endParaRPr/>
          </a:p>
        </p:txBody>
      </p:sp>
      <p:sp>
        <p:nvSpPr>
          <p:cNvPr id="108" name="Google Shape;108;p21"/>
          <p:cNvSpPr txBox="1"/>
          <p:nvPr>
            <p:ph idx="1" type="body"/>
          </p:nvPr>
        </p:nvSpPr>
        <p:spPr>
          <a:xfrm>
            <a:off x="311700" y="1152475"/>
            <a:ext cx="8832300" cy="4092900"/>
          </a:xfrm>
          <a:prstGeom prst="rect">
            <a:avLst/>
          </a:prstGeom>
        </p:spPr>
        <p:txBody>
          <a:bodyPr anchorCtr="0" anchor="t" bIns="91425" lIns="91425" spcFirstLastPara="1" rIns="91425" wrap="square" tIns="91425">
            <a:normAutofit fontScale="47500"/>
          </a:bodyPr>
          <a:lstStyle/>
          <a:p>
            <a:pPr indent="-380920" lvl="0" marL="457200" rtl="0" algn="l">
              <a:spcBef>
                <a:spcPts val="0"/>
              </a:spcBef>
              <a:spcAft>
                <a:spcPts val="0"/>
              </a:spcAft>
              <a:buClr>
                <a:schemeClr val="dk2"/>
              </a:buClr>
              <a:buSzPct val="100000"/>
              <a:buFont typeface="Arial"/>
              <a:buChar char="-"/>
            </a:pPr>
            <a:r>
              <a:rPr b="1" lang="en" sz="5050">
                <a:solidFill>
                  <a:schemeClr val="dk2"/>
                </a:solidFill>
                <a:latin typeface="Arial"/>
                <a:ea typeface="Arial"/>
                <a:cs typeface="Arial"/>
                <a:sym typeface="Arial"/>
              </a:rPr>
              <a:t>You need it. Your brain needs it. Period. </a:t>
            </a:r>
            <a:r>
              <a:rPr b="1" lang="en" sz="5050">
                <a:solidFill>
                  <a:schemeClr val="dk2"/>
                </a:solidFill>
                <a:latin typeface="Arial"/>
                <a:ea typeface="Arial"/>
                <a:cs typeface="Arial"/>
                <a:sym typeface="Arial"/>
              </a:rPr>
              <a:t>Sleep is like oxygen: If you’re getting enough, you don’t notice it; if you’re not, it’s terrible. See a medical professional if needed.</a:t>
            </a:r>
            <a:endParaRPr b="1" sz="5050">
              <a:solidFill>
                <a:schemeClr val="dk2"/>
              </a:solidFill>
              <a:latin typeface="Arial"/>
              <a:ea typeface="Arial"/>
              <a:cs typeface="Arial"/>
              <a:sym typeface="Arial"/>
            </a:endParaRPr>
          </a:p>
          <a:p>
            <a:pPr indent="-380920" lvl="0" marL="457200" rtl="0" algn="l">
              <a:spcBef>
                <a:spcPts val="0"/>
              </a:spcBef>
              <a:spcAft>
                <a:spcPts val="0"/>
              </a:spcAft>
              <a:buClr>
                <a:schemeClr val="dk2"/>
              </a:buClr>
              <a:buSzPct val="100000"/>
              <a:buFont typeface="Arial"/>
              <a:buChar char="-"/>
            </a:pPr>
            <a:r>
              <a:rPr b="1" lang="en" sz="5050">
                <a:solidFill>
                  <a:schemeClr val="dk2"/>
                </a:solidFill>
                <a:latin typeface="Arial"/>
                <a:ea typeface="Arial"/>
                <a:cs typeface="Arial"/>
                <a:sym typeface="Arial"/>
              </a:rPr>
              <a:t>If after 20 minutes, you don’t fall asleep, go do something for 30 minutes, then come back. You don’t want to associate the bed with sleeplessness. </a:t>
            </a:r>
            <a:endParaRPr sz="5050">
              <a:latin typeface="Arial"/>
              <a:ea typeface="Arial"/>
              <a:cs typeface="Arial"/>
              <a:sym typeface="Arial"/>
            </a:endParaRPr>
          </a:p>
          <a:p>
            <a:pPr indent="0" lvl="0" marL="91440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